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5"/>
  </p:notesMasterIdLst>
  <p:sldIdLst>
    <p:sldId id="256" r:id="rId2"/>
    <p:sldId id="259" r:id="rId3"/>
    <p:sldId id="257" r:id="rId4"/>
    <p:sldId id="258" r:id="rId5"/>
    <p:sldId id="271" r:id="rId6"/>
    <p:sldId id="272" r:id="rId7"/>
    <p:sldId id="273" r:id="rId8"/>
    <p:sldId id="274" r:id="rId9"/>
    <p:sldId id="262" r:id="rId10"/>
    <p:sldId id="263" r:id="rId11"/>
    <p:sldId id="265" r:id="rId12"/>
    <p:sldId id="266" r:id="rId13"/>
    <p:sldId id="267" r:id="rId14"/>
    <p:sldId id="264" r:id="rId15"/>
    <p:sldId id="268" r:id="rId16"/>
    <p:sldId id="275" r:id="rId17"/>
    <p:sldId id="281" r:id="rId18"/>
    <p:sldId id="282" r:id="rId19"/>
    <p:sldId id="283" r:id="rId20"/>
    <p:sldId id="276" r:id="rId21"/>
    <p:sldId id="277" r:id="rId22"/>
    <p:sldId id="278" r:id="rId23"/>
    <p:sldId id="279" r:id="rId24"/>
    <p:sldId id="280" r:id="rId25"/>
    <p:sldId id="284" r:id="rId26"/>
    <p:sldId id="286" r:id="rId27"/>
    <p:sldId id="287" r:id="rId28"/>
    <p:sldId id="288" r:id="rId29"/>
    <p:sldId id="290" r:id="rId30"/>
    <p:sldId id="293" r:id="rId31"/>
    <p:sldId id="292" r:id="rId32"/>
    <p:sldId id="294" r:id="rId33"/>
    <p:sldId id="295" r:id="rId34"/>
    <p:sldId id="299" r:id="rId35"/>
    <p:sldId id="302" r:id="rId36"/>
    <p:sldId id="296" r:id="rId37"/>
    <p:sldId id="297" r:id="rId38"/>
    <p:sldId id="298" r:id="rId39"/>
    <p:sldId id="300" r:id="rId40"/>
    <p:sldId id="305" r:id="rId41"/>
    <p:sldId id="306" r:id="rId42"/>
    <p:sldId id="308" r:id="rId43"/>
    <p:sldId id="309" r:id="rId44"/>
  </p:sldIdLst>
  <p:sldSz cx="9144000" cy="6858000" type="screen4x3"/>
  <p:notesSz cx="6858000" cy="9144000"/>
  <p:embeddedFontLst>
    <p:embeddedFont>
      <p:font typeface="Calibri" pitchFamily="34" charset="0"/>
      <p:regular r:id="rId46"/>
      <p:bold r:id="rId47"/>
      <p:italic r:id="rId48"/>
      <p:boldItalic r:id="rId49"/>
    </p:embeddedFont>
    <p:embeddedFont>
      <p:font typeface="Angelina" pitchFamily="2" charset="0"/>
      <p:regular r:id="rId50"/>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67" autoAdjust="0"/>
    <p:restoredTop sz="64883" autoAdjust="0"/>
  </p:normalViewPr>
  <p:slideViewPr>
    <p:cSldViewPr>
      <p:cViewPr varScale="1">
        <p:scale>
          <a:sx n="57" d="100"/>
          <a:sy n="57" d="100"/>
        </p:scale>
        <p:origin x="-2136" y="-96"/>
      </p:cViewPr>
      <p:guideLst>
        <p:guide orient="horz" pos="2160"/>
        <p:guide pos="2880"/>
      </p:guideLst>
    </p:cSldViewPr>
  </p:slideViewPr>
  <p:outlineViewPr>
    <p:cViewPr>
      <p:scale>
        <a:sx n="33" d="100"/>
        <a:sy n="33" d="100"/>
      </p:scale>
      <p:origin x="0" y="1608"/>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386D44-704D-4CDF-AE28-D8DFDF834329}" type="datetimeFigureOut">
              <a:rPr lang="fr-FR" smtClean="0"/>
              <a:pPr/>
              <a:t>10/11/2010</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FAF731-2AFD-4050-B0EC-9E8BB981DF23}"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 Présentation : </a:t>
            </a:r>
            <a:r>
              <a:rPr lang="fr-FR" dirty="0" smtClean="0"/>
              <a:t>http://www.slideshare.net/edaspet/performance-des-sites-web-latence-afup-2010</a:t>
            </a:r>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 IP over Pigeon : http://www.faqs.org/rfcs/rfc1149.html</a:t>
            </a:r>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11</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12</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13</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F1ECEA36-8A65-4866-ADA9-A807E2B8BFDB}" type="slidenum">
              <a:rPr lang="fr-FR"/>
              <a:pPr/>
              <a:t>14</a:t>
            </a:fld>
            <a:endParaRPr lang="fr-FR"/>
          </a:p>
        </p:txBody>
      </p:sp>
      <p:sp>
        <p:nvSpPr>
          <p:cNvPr id="3788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7890" name="Rectangle 2"/>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r>
              <a:rPr lang="fr-FR" baseline="0" dirty="0" smtClean="0"/>
              <a:t>Bleu-vert : DNS</a:t>
            </a:r>
          </a:p>
          <a:p>
            <a:r>
              <a:rPr lang="fr-FR" baseline="0" dirty="0" smtClean="0"/>
              <a:t>Orange : TCP</a:t>
            </a:r>
          </a:p>
          <a:p>
            <a:r>
              <a:rPr lang="fr-FR" baseline="0" dirty="0" smtClean="0"/>
              <a:t>Vert : Attente, majoritairement due à la latence</a:t>
            </a:r>
          </a:p>
          <a:p>
            <a:r>
              <a:rPr lang="fr-FR" baseline="0" dirty="0" smtClean="0"/>
              <a:t>Bleu : Téléchargement</a:t>
            </a:r>
          </a:p>
          <a:p>
            <a:endParaRPr lang="fr-FR" baseline="0" dirty="0" smtClean="0"/>
          </a:p>
          <a:p>
            <a:endParaRPr lang="fr-FR" baseline="0"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Navigateur</a:t>
            </a:r>
          </a:p>
          <a:p>
            <a:r>
              <a:rPr lang="fr-FR" dirty="0" smtClean="0"/>
              <a:t>Serveur</a:t>
            </a:r>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15</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Je clique</a:t>
            </a:r>
            <a:r>
              <a:rPr lang="fr-FR" baseline="0" dirty="0" smtClean="0"/>
              <a:t> sur un lien</a:t>
            </a:r>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16</a:t>
            </a:fld>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17</a:t>
            </a:fld>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18</a:t>
            </a:fld>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Californie : </a:t>
            </a:r>
          </a:p>
          <a:p>
            <a:pPr>
              <a:buFontTx/>
              <a:buChar char="-"/>
            </a:pPr>
            <a:r>
              <a:rPr lang="fr-FR" dirty="0" smtClean="0"/>
              <a:t> Vitesse de la lumière</a:t>
            </a:r>
            <a:r>
              <a:rPr lang="fr-FR" baseline="0" dirty="0" smtClean="0"/>
              <a:t> : 67ms</a:t>
            </a:r>
          </a:p>
          <a:p>
            <a:pPr>
              <a:buFontTx/>
              <a:buChar char="-"/>
            </a:pPr>
            <a:r>
              <a:rPr lang="fr-FR" dirty="0" smtClean="0"/>
              <a:t> Via fibre optique : 100ms</a:t>
            </a:r>
          </a:p>
          <a:p>
            <a:pPr>
              <a:buFontTx/>
              <a:buChar char="-"/>
            </a:pPr>
            <a:r>
              <a:rPr lang="fr-FR" dirty="0" smtClean="0"/>
              <a:t> Connexion réelle (avec les équipements) : 200ms</a:t>
            </a:r>
          </a:p>
          <a:p>
            <a:pPr>
              <a:buFontTx/>
              <a:buChar char="-"/>
            </a:pPr>
            <a:endParaRPr lang="fr-FR" dirty="0" smtClean="0"/>
          </a:p>
          <a:p>
            <a:pPr>
              <a:buFontTx/>
              <a:buNone/>
            </a:pPr>
            <a:r>
              <a:rPr lang="fr-FR" baseline="0" dirty="0" smtClean="0"/>
              <a:t>New York : 120ms</a:t>
            </a:r>
          </a:p>
          <a:p>
            <a:pPr>
              <a:buFontTx/>
              <a:buNone/>
            </a:pPr>
            <a:endParaRPr lang="fr-FR" baseline="0" dirty="0" smtClean="0"/>
          </a:p>
          <a:p>
            <a:pPr>
              <a:buFontTx/>
              <a:buNone/>
            </a:pPr>
            <a:r>
              <a:rPr lang="fr-FR" baseline="0" dirty="0" smtClean="0"/>
              <a:t>En France 30 à 50ms au mieux (sauf sites spécifiques et CDN, nous y reviendront) Souvent plus</a:t>
            </a:r>
          </a:p>
          <a:p>
            <a:pPr>
              <a:buFontTx/>
              <a:buNone/>
            </a:pPr>
            <a:r>
              <a:rPr lang="fr-FR" baseline="0" dirty="0" smtClean="0"/>
              <a:t>Wifi pourri, réseau mobile, </a:t>
            </a:r>
            <a:r>
              <a:rPr lang="fr-FR" baseline="0" dirty="0" err="1" smtClean="0"/>
              <a:t>etc</a:t>
            </a:r>
            <a:r>
              <a:rPr lang="fr-FR" baseline="0" dirty="0" smtClean="0"/>
              <a:t> : 200ms et plus</a:t>
            </a:r>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19</a:t>
            </a:fld>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smtClean="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20</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pPr>
              <a:buFontTx/>
              <a:buChar char="-"/>
            </a:pPr>
            <a:r>
              <a:rPr lang="fr-FR" baseline="0" dirty="0" smtClean="0"/>
              <a:t> SQLI : http://www.sqli.com/</a:t>
            </a:r>
          </a:p>
          <a:p>
            <a:pPr>
              <a:buFontTx/>
              <a:buChar char="-"/>
            </a:pPr>
            <a:r>
              <a:rPr lang="fr-FR" baseline="0" dirty="0" smtClean="0"/>
              <a:t> </a:t>
            </a:r>
            <a:r>
              <a:rPr lang="fr-FR" baseline="0" dirty="0" err="1" smtClean="0"/>
              <a:t>Eric</a:t>
            </a:r>
            <a:r>
              <a:rPr lang="fr-FR" baseline="0" dirty="0" smtClean="0"/>
              <a:t> </a:t>
            </a:r>
            <a:r>
              <a:rPr lang="fr-FR" baseline="0" dirty="0" err="1" smtClean="0"/>
              <a:t>Daspet</a:t>
            </a:r>
            <a:r>
              <a:rPr lang="fr-FR" baseline="0" dirty="0" smtClean="0"/>
              <a:t> : http://eric.daspet.name/</a:t>
            </a:r>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2</a:t>
            </a:fld>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21</a:t>
            </a:fld>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aseline="0" dirty="0" smtClean="0"/>
              <a:t>HTTP, GET, Host, User Agent, Cookie : &lt;1ko</a:t>
            </a:r>
          </a:p>
          <a:p>
            <a:r>
              <a:rPr lang="fr-FR" baseline="0" dirty="0" smtClean="0"/>
              <a:t>Avec des formulaires …. </a:t>
            </a:r>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22</a:t>
            </a:fld>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23</a:t>
            </a:fld>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25</a:t>
            </a:fld>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F1ECEA36-8A65-4866-ADA9-A807E2B8BFDB}" type="slidenum">
              <a:rPr lang="fr-FR"/>
              <a:pPr/>
              <a:t>26</a:t>
            </a:fld>
            <a:endParaRPr lang="fr-FR"/>
          </a:p>
        </p:txBody>
      </p:sp>
      <p:sp>
        <p:nvSpPr>
          <p:cNvPr id="3788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7890" name="Rectangle 2"/>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r>
              <a:rPr lang="fr-FR" baseline="0" dirty="0" smtClean="0"/>
              <a:t>Débit moyen pour le chargement de cette page : 56Kb/s</a:t>
            </a:r>
          </a:p>
          <a:p>
            <a:r>
              <a:rPr lang="fr-FR" baseline="0" dirty="0" smtClean="0"/>
              <a:t>Bref, la capacité d’un modem 56K d’il y a 10 ans</a:t>
            </a:r>
          </a:p>
          <a:p>
            <a:endParaRPr lang="fr-FR" baseline="0" dirty="0" smtClean="0"/>
          </a:p>
          <a:p>
            <a:r>
              <a:rPr lang="fr-FR" baseline="0" dirty="0" smtClean="0"/>
              <a:t>Temps de génération de la page PHP initiale : dans les 200ms au plus à vue de nez</a:t>
            </a:r>
          </a:p>
          <a:p>
            <a:endParaRPr lang="fr-FR" baseline="0" dirty="0" smtClean="0"/>
          </a:p>
          <a:p>
            <a:r>
              <a:rPr lang="fr-FR" baseline="0" dirty="0" smtClean="0"/>
              <a:t>Temps de premier rendu (avant la page est blanche) : 3,3s</a:t>
            </a:r>
          </a:p>
          <a:p>
            <a:r>
              <a:rPr lang="fr-FR" baseline="0" dirty="0" smtClean="0"/>
              <a:t>Temps de </a:t>
            </a:r>
            <a:r>
              <a:rPr lang="fr-FR" baseline="0" dirty="0" err="1" smtClean="0"/>
              <a:t>onload</a:t>
            </a:r>
            <a:r>
              <a:rPr lang="fr-FR" baseline="0" dirty="0" smtClean="0"/>
              <a:t> : quasiment 10s</a:t>
            </a:r>
          </a:p>
          <a:p>
            <a:r>
              <a:rPr lang="fr-FR" baseline="0" dirty="0" smtClean="0"/>
              <a:t>Temps total : 12,5s</a:t>
            </a:r>
          </a:p>
          <a:p>
            <a:endParaRPr lang="fr-FR" baseline="0" dirty="0" smtClean="0"/>
          </a:p>
          <a:p>
            <a:r>
              <a:rPr lang="fr-FR" baseline="0" dirty="0" smtClean="0"/>
              <a:t>On parlait de 100 à 500ms avec des impacts business sérieux</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27</a:t>
            </a:fld>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 </a:t>
            </a:r>
            <a:r>
              <a:rPr lang="fr-FR" dirty="0" err="1" smtClean="0"/>
              <a:t>Sprites</a:t>
            </a:r>
            <a:r>
              <a:rPr lang="fr-FR" baseline="0" dirty="0" smtClean="0"/>
              <a:t> CSS (</a:t>
            </a:r>
            <a:r>
              <a:rPr lang="fr-FR" baseline="0" dirty="0" err="1" smtClean="0"/>
              <a:t>alistapart</a:t>
            </a:r>
            <a:r>
              <a:rPr lang="fr-FR" baseline="0" dirty="0" smtClean="0"/>
              <a:t>) : http://www.alistapart.com/articles/sprites</a:t>
            </a:r>
            <a:endParaRPr lang="fr-FR" dirty="0" smtClean="0"/>
          </a:p>
          <a:p>
            <a:r>
              <a:rPr lang="fr-FR" dirty="0" smtClean="0"/>
              <a:t>- </a:t>
            </a:r>
            <a:r>
              <a:rPr lang="fr-FR" dirty="0" err="1" smtClean="0"/>
              <a:t>Sprites</a:t>
            </a:r>
            <a:r>
              <a:rPr lang="fr-FR" dirty="0" smtClean="0"/>
              <a:t> CSS (</a:t>
            </a:r>
            <a:r>
              <a:rPr lang="fr-FR" dirty="0" err="1" smtClean="0"/>
              <a:t>alsacreations</a:t>
            </a:r>
            <a:r>
              <a:rPr lang="fr-FR" dirty="0" smtClean="0"/>
              <a:t>) : http://www.alsacreations.com/tuto/lire/1068-sprites-css-background-position.html</a:t>
            </a:r>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29</a:t>
            </a:fld>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32</a:t>
            </a:fld>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Data URI et </a:t>
            </a:r>
            <a:r>
              <a:rPr lang="fr-FR" dirty="0" err="1" smtClean="0"/>
              <a:t>mhtml</a:t>
            </a:r>
            <a:r>
              <a:rPr lang="fr-FR" dirty="0" smtClean="0"/>
              <a:t> : http://www.phpied.com/data-uris-mhtml-ie7-win7-vista-blues/</a:t>
            </a:r>
          </a:p>
          <a:p>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33</a:t>
            </a:fld>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 Domain </a:t>
            </a:r>
            <a:r>
              <a:rPr lang="fr-FR" dirty="0" err="1" smtClean="0"/>
              <a:t>sharding</a:t>
            </a:r>
            <a:r>
              <a:rPr lang="fr-FR" dirty="0" smtClean="0"/>
              <a:t> : http://yuiblog.com/blog/2007/04/11/performance-research-part-4/</a:t>
            </a:r>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34</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baseline="0" dirty="0" smtClean="0"/>
              <a:t>&lt; 0,1s instantané</a:t>
            </a:r>
          </a:p>
          <a:p>
            <a:r>
              <a:rPr lang="fr-FR" baseline="0" dirty="0" smtClean="0"/>
              <a:t>&lt; 1s on sait que la machine réfléchit, on reste focus</a:t>
            </a:r>
          </a:p>
          <a:p>
            <a:r>
              <a:rPr lang="fr-FR" baseline="0" dirty="0" smtClean="0"/>
              <a:t>&lt; 10s on attends, on pense à autre chose, génération de frustration et mécontentement</a:t>
            </a:r>
          </a:p>
          <a:p>
            <a:pPr>
              <a:buFont typeface="Wingdings" charset="2"/>
              <a:buNone/>
            </a:pPr>
            <a:r>
              <a:rPr lang="fr-FR" baseline="0" dirty="0" smtClean="0"/>
              <a:t>&gt;10s on part ailleurs et on reviendra plus tard voir si c’est terminé</a:t>
            </a:r>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3</a:t>
            </a:fld>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a:t>
            </a:r>
            <a:r>
              <a:rPr lang="fr-FR" baseline="0" dirty="0" smtClean="0"/>
              <a:t> </a:t>
            </a:r>
            <a:r>
              <a:rPr lang="fr-FR" baseline="0" dirty="0" err="1" smtClean="0"/>
              <a:t>Keep</a:t>
            </a:r>
            <a:r>
              <a:rPr lang="fr-FR" baseline="0" dirty="0" smtClean="0"/>
              <a:t> Alive : http://en.wikipedia.org/wiki/HTTP_persistent_connection</a:t>
            </a:r>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35</a:t>
            </a:fld>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FontTx/>
              <a:buChar char="-"/>
            </a:pPr>
            <a:r>
              <a:rPr lang="fr-FR" baseline="0" dirty="0" smtClean="0"/>
              <a:t> Compression HTTP : http://httpd.apache.org/docs/2.0/mod/mod_deflate.html</a:t>
            </a:r>
          </a:p>
          <a:p>
            <a:pPr>
              <a:buFontTx/>
              <a:buChar char="-"/>
            </a:pPr>
            <a:r>
              <a:rPr lang="fr-FR" baseline="0" dirty="0" smtClean="0"/>
              <a:t> Minimisation JS et CSS : http://httpd.apache.org/docs/2.0/mod/mod_deflate.html</a:t>
            </a:r>
          </a:p>
          <a:p>
            <a:pPr>
              <a:buFontTx/>
              <a:buChar char="-"/>
            </a:pPr>
            <a:r>
              <a:rPr lang="fr-FR" baseline="0" dirty="0" smtClean="0"/>
              <a:t> Compression PNG : http://optipng.sourceforge.net/</a:t>
            </a:r>
          </a:p>
          <a:p>
            <a:pPr>
              <a:buFontTx/>
              <a:buChar char="-"/>
            </a:pPr>
            <a:r>
              <a:rPr lang="fr-FR" baseline="0" dirty="0" smtClean="0"/>
              <a:t> Compression JPEG : http://sylvana.net/jpegcrop/jpegtran/</a:t>
            </a:r>
          </a:p>
          <a:p>
            <a:pPr>
              <a:buFontTx/>
              <a:buNone/>
            </a:pPr>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36</a:t>
            </a:fld>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 </a:t>
            </a:r>
            <a:r>
              <a:rPr lang="fr-FR" dirty="0" err="1" smtClean="0"/>
              <a:t>Javascript</a:t>
            </a:r>
            <a:r>
              <a:rPr lang="fr-FR" dirty="0" smtClean="0"/>
              <a:t> asynchrone : http://www.phpied.com/javascript-loading-strategies/</a:t>
            </a:r>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37</a:t>
            </a:fld>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FontTx/>
              <a:buChar char="-"/>
            </a:pPr>
            <a:r>
              <a:rPr lang="fr-FR" dirty="0" smtClean="0"/>
              <a:t> Cache HTTP</a:t>
            </a:r>
            <a:r>
              <a:rPr lang="fr-FR" baseline="0" dirty="0" smtClean="0"/>
              <a:t> : http://performance.survol.fr/2008/10/expires-et-cache-control-une-date-limite-de-consommation-pour-vos-contenus/</a:t>
            </a:r>
          </a:p>
          <a:p>
            <a:pPr>
              <a:buFontTx/>
              <a:buNone/>
            </a:pPr>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38</a:t>
            </a:fld>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39</a:t>
            </a:fld>
            <a:endParaRPr 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FontTx/>
              <a:buChar char="-"/>
            </a:pPr>
            <a:r>
              <a:rPr lang="fr-FR" dirty="0" smtClean="0"/>
              <a:t> </a:t>
            </a:r>
            <a:r>
              <a:rPr lang="fr-FR" dirty="0" err="1" smtClean="0"/>
              <a:t>Webpagetest</a:t>
            </a:r>
            <a:r>
              <a:rPr lang="fr-FR" dirty="0" smtClean="0"/>
              <a:t> : http://webpagetest.org/</a:t>
            </a:r>
          </a:p>
          <a:p>
            <a:pPr>
              <a:buFontTx/>
              <a:buChar char="-"/>
            </a:pPr>
            <a:r>
              <a:rPr lang="fr-FR" dirty="0" smtClean="0"/>
              <a:t> </a:t>
            </a:r>
            <a:r>
              <a:rPr lang="fr-FR" dirty="0" err="1" smtClean="0"/>
              <a:t>Firebug</a:t>
            </a:r>
            <a:r>
              <a:rPr lang="fr-FR" dirty="0" smtClean="0"/>
              <a:t> : http://getfirebug.com/</a:t>
            </a:r>
          </a:p>
          <a:p>
            <a:pPr>
              <a:buFontTx/>
              <a:buChar char="-"/>
            </a:pPr>
            <a:r>
              <a:rPr lang="fr-FR" dirty="0" smtClean="0"/>
              <a:t> </a:t>
            </a:r>
            <a:r>
              <a:rPr lang="fr-FR" dirty="0" err="1" smtClean="0"/>
              <a:t>Yslow</a:t>
            </a:r>
            <a:r>
              <a:rPr lang="fr-FR" dirty="0" smtClean="0"/>
              <a:t> : http://developer.yahoo.com/yslow/</a:t>
            </a:r>
          </a:p>
          <a:p>
            <a:pPr>
              <a:buFontTx/>
              <a:buChar char="-"/>
            </a:pPr>
            <a:r>
              <a:rPr lang="fr-FR" dirty="0" smtClean="0"/>
              <a:t> Page Speed : http://developer.yahoo.com/yslow/</a:t>
            </a:r>
          </a:p>
          <a:p>
            <a:pPr>
              <a:buFontTx/>
              <a:buChar char="-"/>
            </a:pPr>
            <a:r>
              <a:rPr lang="fr-FR" dirty="0" smtClean="0"/>
              <a:t> Speed Tracer : http://code.google.com/intl/fr/webtoolkit/speedtracer/</a:t>
            </a:r>
          </a:p>
          <a:p>
            <a:pPr>
              <a:buFontTx/>
              <a:buChar char="-"/>
            </a:pPr>
            <a:r>
              <a:rPr lang="fr-FR" dirty="0" smtClean="0"/>
              <a:t> </a:t>
            </a:r>
            <a:r>
              <a:rPr lang="fr-FR" dirty="0" err="1" smtClean="0"/>
              <a:t>Dynatrace</a:t>
            </a:r>
            <a:r>
              <a:rPr lang="fr-FR" dirty="0" smtClean="0"/>
              <a:t> Ajax : http://ajax.dynatrace.com/pages/</a:t>
            </a:r>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40</a:t>
            </a:fld>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FontTx/>
              <a:buChar char="-"/>
            </a:pPr>
            <a:r>
              <a:rPr lang="fr-FR" dirty="0" smtClean="0"/>
              <a:t> Liste de diffusion FR : https://groups.google.com/group/performance-web</a:t>
            </a:r>
          </a:p>
          <a:p>
            <a:pPr>
              <a:buFontTx/>
              <a:buChar char="-"/>
            </a:pPr>
            <a:r>
              <a:rPr lang="fr-FR" dirty="0" smtClean="0"/>
              <a:t> Veille techn</a:t>
            </a:r>
            <a:r>
              <a:rPr lang="fr-FR" baseline="0" dirty="0" smtClean="0"/>
              <a:t>o performance FR (liens) : http://groups.diigo.com/group/web-performance</a:t>
            </a:r>
          </a:p>
          <a:p>
            <a:pPr>
              <a:buFontTx/>
              <a:buChar char="-"/>
            </a:pPr>
            <a:r>
              <a:rPr lang="fr-FR" baseline="0" dirty="0" smtClean="0"/>
              <a:t> </a:t>
            </a:r>
            <a:r>
              <a:rPr lang="fr-FR" baseline="0" dirty="0" err="1" smtClean="0"/>
              <a:t>Planete</a:t>
            </a:r>
            <a:r>
              <a:rPr lang="fr-FR" baseline="0" dirty="0" smtClean="0"/>
              <a:t> performance FR (blogs) : http://fr.perfplanet.com/</a:t>
            </a:r>
          </a:p>
          <a:p>
            <a:pPr marL="0" marR="0" indent="0" algn="l" defTabSz="914400" rtl="0" eaLnBrk="1" fontAlgn="auto" latinLnBrk="0" hangingPunct="1">
              <a:lnSpc>
                <a:spcPct val="100000"/>
              </a:lnSpc>
              <a:spcBef>
                <a:spcPts val="0"/>
              </a:spcBef>
              <a:spcAft>
                <a:spcPts val="0"/>
              </a:spcAft>
              <a:buClrTx/>
              <a:buSzTx/>
              <a:buFontTx/>
              <a:buChar char="-"/>
              <a:tabLst/>
              <a:defRPr/>
            </a:pPr>
            <a:r>
              <a:rPr lang="fr-FR" baseline="0" dirty="0" smtClean="0"/>
              <a:t> Groupe utilisateur (événements, manifestations, organisation) : </a:t>
            </a:r>
            <a:r>
              <a:rPr lang="fr-FR" sz="1200" dirty="0" smtClean="0">
                <a:solidFill>
                  <a:schemeClr val="bg1"/>
                </a:solidFill>
              </a:rPr>
              <a:t>https://sites.google.com/a/survol.fr/webperf-user-group/</a:t>
            </a:r>
          </a:p>
          <a:p>
            <a:pPr>
              <a:buFontTx/>
              <a:buChar char="-"/>
            </a:pPr>
            <a:endParaRPr lang="fr-FR" dirty="0" smtClean="0"/>
          </a:p>
          <a:p>
            <a:pPr>
              <a:buFontTx/>
              <a:buChar char="-"/>
            </a:pPr>
            <a:r>
              <a:rPr lang="fr-FR" dirty="0" smtClean="0"/>
              <a:t> Yahoo performance</a:t>
            </a:r>
            <a:r>
              <a:rPr lang="fr-FR" baseline="0" dirty="0" smtClean="0"/>
              <a:t> : http://developer.yahoo.com/performance/</a:t>
            </a:r>
          </a:p>
          <a:p>
            <a:pPr>
              <a:buFontTx/>
              <a:buChar char="-"/>
            </a:pPr>
            <a:r>
              <a:rPr lang="fr-FR" baseline="0" dirty="0" smtClean="0"/>
              <a:t> Google performance : http://code.google.com/intl/fr/speed/page-speed/docs/rules_intro.html</a:t>
            </a:r>
          </a:p>
          <a:p>
            <a:pPr marL="0" marR="0" indent="0" algn="l" defTabSz="914400" rtl="0" eaLnBrk="1" fontAlgn="auto" latinLnBrk="0" hangingPunct="1">
              <a:lnSpc>
                <a:spcPct val="100000"/>
              </a:lnSpc>
              <a:spcBef>
                <a:spcPts val="0"/>
              </a:spcBef>
              <a:spcAft>
                <a:spcPts val="0"/>
              </a:spcAft>
              <a:buClrTx/>
              <a:buSzTx/>
              <a:buFontTx/>
              <a:buChar char="-"/>
              <a:tabLst/>
              <a:defRPr/>
            </a:pPr>
            <a:r>
              <a:rPr lang="fr-FR" baseline="0" dirty="0" smtClean="0"/>
              <a:t> Planète performance EN (blogs) : http://www.perfplanet.com/</a:t>
            </a:r>
          </a:p>
          <a:p>
            <a:pPr>
              <a:buFontTx/>
              <a:buChar char="-"/>
            </a:pPr>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41</a:t>
            </a:fld>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FontTx/>
              <a:buChar char="-"/>
            </a:pPr>
            <a:r>
              <a:rPr lang="fr-FR" dirty="0" smtClean="0"/>
              <a:t> SQLI : http://www.sqli.com/</a:t>
            </a:r>
          </a:p>
          <a:p>
            <a:pPr>
              <a:buFontTx/>
              <a:buChar char="-"/>
            </a:pPr>
            <a:r>
              <a:rPr lang="fr-FR" dirty="0" smtClean="0"/>
              <a:t> </a:t>
            </a:r>
            <a:r>
              <a:rPr lang="fr-FR" dirty="0" err="1" smtClean="0"/>
              <a:t>Eric</a:t>
            </a:r>
            <a:r>
              <a:rPr lang="fr-FR" dirty="0" smtClean="0"/>
              <a:t> </a:t>
            </a:r>
            <a:r>
              <a:rPr lang="fr-FR" dirty="0" err="1" smtClean="0"/>
              <a:t>Daspet</a:t>
            </a:r>
            <a:r>
              <a:rPr lang="fr-FR" dirty="0" smtClean="0"/>
              <a:t> : http://eric.daspet.name/</a:t>
            </a:r>
          </a:p>
          <a:p>
            <a:pPr marL="0" marR="0" indent="0" algn="l" defTabSz="914400" rtl="0" eaLnBrk="1" fontAlgn="auto" latinLnBrk="0" hangingPunct="1">
              <a:lnSpc>
                <a:spcPct val="100000"/>
              </a:lnSpc>
              <a:spcBef>
                <a:spcPts val="0"/>
              </a:spcBef>
              <a:spcAft>
                <a:spcPts val="0"/>
              </a:spcAft>
              <a:buClrTx/>
              <a:buSzTx/>
              <a:buFontTx/>
              <a:buChar char="-"/>
              <a:tabLst/>
              <a:defRPr/>
            </a:pPr>
            <a:r>
              <a:rPr lang="fr-FR" baseline="0" dirty="0" smtClean="0"/>
              <a:t> </a:t>
            </a:r>
            <a:r>
              <a:rPr lang="fr-FR" baseline="0" smtClean="0"/>
              <a:t>Cette présentation : </a:t>
            </a:r>
            <a:r>
              <a:rPr lang="fr-FR" smtClean="0"/>
              <a:t>http://www.slideshare.net/edaspet/performance-des-sites-web-latence-afup-2010</a:t>
            </a:r>
          </a:p>
          <a:p>
            <a:pPr>
              <a:buFontTx/>
              <a:buNone/>
            </a:pPr>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43</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Fred Wilson (</a:t>
            </a:r>
            <a:r>
              <a:rPr lang="fr-FR" dirty="0" err="1" smtClean="0"/>
              <a:t>twitter</a:t>
            </a:r>
            <a:r>
              <a:rPr lang="fr-FR" dirty="0" smtClean="0"/>
              <a:t>, del.icio.us ou </a:t>
            </a:r>
            <a:r>
              <a:rPr lang="fr-FR" dirty="0" err="1" smtClean="0"/>
              <a:t>feedburner</a:t>
            </a:r>
            <a:r>
              <a:rPr lang="fr-FR" dirty="0" smtClean="0"/>
              <a:t>)</a:t>
            </a:r>
          </a:p>
          <a:p>
            <a:r>
              <a:rPr lang="en-US" dirty="0" smtClean="0"/>
              <a:t>First and foremost, we believe that speed is more than a feature. Speed is the most important feature. […] […] When we see some of our portfolio company’s applications getting bogged down, we also note that they don’t grow as quickly. There is real empirical evidence that substantiates the fact that speed is more than a feature. It’s a requirement. </a:t>
            </a:r>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4</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Je vais</a:t>
            </a:r>
            <a:r>
              <a:rPr lang="fr-FR" baseline="0" dirty="0" smtClean="0"/>
              <a:t> vous ouvrir les yeux</a:t>
            </a:r>
          </a:p>
          <a:p>
            <a:endParaRPr lang="fr-FR" baseline="0" dirty="0" smtClean="0"/>
          </a:p>
          <a:p>
            <a:r>
              <a:rPr lang="fr-FR" baseline="0" dirty="0" smtClean="0"/>
              <a:t>Que ceux qui savent baissent la main</a:t>
            </a:r>
          </a:p>
          <a:p>
            <a:endParaRPr lang="fr-FR" baseline="0" dirty="0" smtClean="0"/>
          </a:p>
          <a:p>
            <a:r>
              <a:rPr lang="fr-FR" baseline="0" dirty="0" smtClean="0"/>
              <a:t>Les autres, sur le chargement d’une page, est-ce que 10s de plus ou de moins peuvent faire la différence ?</a:t>
            </a:r>
          </a:p>
          <a:p>
            <a:r>
              <a:rPr lang="fr-FR" baseline="0" dirty="0" smtClean="0"/>
              <a:t>5 secondes ?</a:t>
            </a:r>
          </a:p>
          <a:p>
            <a:r>
              <a:rPr lang="fr-FR" baseline="0" dirty="0" smtClean="0"/>
              <a:t>2 secondes ?</a:t>
            </a:r>
          </a:p>
          <a:p>
            <a:r>
              <a:rPr lang="fr-FR" baseline="0" dirty="0" smtClean="0"/>
              <a:t>1 seconde ?</a:t>
            </a:r>
          </a:p>
          <a:p>
            <a:r>
              <a:rPr lang="fr-FR" baseline="0" dirty="0" smtClean="0"/>
              <a:t>500ms ?</a:t>
            </a:r>
          </a:p>
          <a:p>
            <a:r>
              <a:rPr lang="fr-FR" baseline="0" dirty="0" smtClean="0"/>
              <a:t>200ms ?</a:t>
            </a:r>
          </a:p>
          <a:p>
            <a:r>
              <a:rPr lang="fr-FR" baseline="0" dirty="0" smtClean="0"/>
              <a:t>100ms ?</a:t>
            </a:r>
            <a:endParaRPr lang="fr-FR" dirty="0"/>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5</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Un clignement de l’œil, environ 300ms</a:t>
            </a:r>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7</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aseline="0" dirty="0" smtClean="0"/>
              <a:t>Globalement ça joue :</a:t>
            </a:r>
          </a:p>
          <a:p>
            <a:pPr>
              <a:buFontTx/>
              <a:buChar char="-"/>
            </a:pPr>
            <a:r>
              <a:rPr lang="fr-FR" baseline="0" dirty="0" smtClean="0"/>
              <a:t> Sur le cout de votre publicité </a:t>
            </a:r>
            <a:r>
              <a:rPr lang="fr-FR" baseline="0" dirty="0" err="1" smtClean="0"/>
              <a:t>adsense</a:t>
            </a:r>
            <a:r>
              <a:rPr lang="fr-FR" baseline="0" dirty="0" smtClean="0"/>
              <a:t> (officiel)</a:t>
            </a:r>
          </a:p>
          <a:p>
            <a:pPr>
              <a:buFontTx/>
              <a:buChar char="-"/>
            </a:pPr>
            <a:r>
              <a:rPr lang="fr-FR" baseline="0" dirty="0" smtClean="0"/>
              <a:t> Sur votre positionnement dans </a:t>
            </a:r>
            <a:r>
              <a:rPr lang="fr-FR" baseline="0" dirty="0" err="1" smtClean="0"/>
              <a:t>google</a:t>
            </a:r>
            <a:r>
              <a:rPr lang="fr-FR" baseline="0" dirty="0" smtClean="0"/>
              <a:t> (officiel)</a:t>
            </a:r>
          </a:p>
          <a:p>
            <a:pPr>
              <a:buFontTx/>
              <a:buChar char="-"/>
            </a:pPr>
            <a:r>
              <a:rPr lang="fr-FR" baseline="0" dirty="0" smtClean="0"/>
              <a:t> Sur le taux d’abandon (test a/b </a:t>
            </a:r>
            <a:r>
              <a:rPr lang="fr-FR" baseline="0" dirty="0" err="1" smtClean="0"/>
              <a:t>yahoo!</a:t>
            </a:r>
            <a:r>
              <a:rPr lang="fr-FR" baseline="0" dirty="0" smtClean="0"/>
              <a:t> entre autres)</a:t>
            </a:r>
          </a:p>
          <a:p>
            <a:pPr>
              <a:buFontTx/>
              <a:buNone/>
            </a:pPr>
            <a:r>
              <a:rPr lang="fr-FR" baseline="0" dirty="0" smtClean="0"/>
              <a:t>- Sur le taux de rebond </a:t>
            </a:r>
          </a:p>
          <a:p>
            <a:pPr>
              <a:buFontTx/>
              <a:buChar char="-"/>
            </a:pPr>
            <a:r>
              <a:rPr lang="fr-FR" baseline="0" dirty="0" smtClean="0"/>
              <a:t> Sur le taux de transformation (</a:t>
            </a:r>
            <a:r>
              <a:rPr lang="fr-FR" baseline="0" dirty="0" err="1" smtClean="0"/>
              <a:t>mozilla</a:t>
            </a:r>
            <a:r>
              <a:rPr lang="fr-FR" baseline="0" dirty="0" smtClean="0"/>
              <a:t>, </a:t>
            </a:r>
            <a:r>
              <a:rPr lang="fr-FR" baseline="0" dirty="0" err="1" smtClean="0"/>
              <a:t>shopzilla</a:t>
            </a:r>
            <a:r>
              <a:rPr lang="fr-FR" baseline="0" dirty="0" smtClean="0"/>
              <a:t>)</a:t>
            </a:r>
          </a:p>
          <a:p>
            <a:pPr>
              <a:buFontTx/>
              <a:buChar char="-"/>
            </a:pPr>
            <a:r>
              <a:rPr lang="fr-FR" baseline="0" dirty="0" smtClean="0"/>
              <a:t> Sur le panier moyen </a:t>
            </a:r>
          </a:p>
          <a:p>
            <a:pPr>
              <a:buFontTx/>
              <a:buChar char="-"/>
            </a:pPr>
            <a:r>
              <a:rPr lang="fr-FR" baseline="0" dirty="0" smtClean="0"/>
              <a:t> Sur les taux de clics sur les publicités (Bing)</a:t>
            </a:r>
          </a:p>
          <a:p>
            <a:pPr>
              <a:buFontTx/>
              <a:buChar char="-"/>
            </a:pPr>
            <a:r>
              <a:rPr lang="fr-FR" baseline="0" dirty="0" smtClean="0"/>
              <a:t> Sur le nombre de pages vues (AOL)</a:t>
            </a:r>
          </a:p>
          <a:p>
            <a:pPr>
              <a:buFontTx/>
              <a:buChar char="-"/>
            </a:pPr>
            <a:r>
              <a:rPr lang="fr-FR" baseline="0" dirty="0" smtClean="0"/>
              <a:t> Sur la fidélité à long terme (Google) même après correction</a:t>
            </a:r>
          </a:p>
        </p:txBody>
      </p:sp>
      <p:sp>
        <p:nvSpPr>
          <p:cNvPr id="4" name="Espace réservé du numéro de diapositive 3"/>
          <p:cNvSpPr>
            <a:spLocks noGrp="1"/>
          </p:cNvSpPr>
          <p:nvPr>
            <p:ph type="sldNum" sz="quarter" idx="10"/>
          </p:nvPr>
        </p:nvSpPr>
        <p:spPr/>
        <p:txBody>
          <a:bodyPr/>
          <a:lstStyle/>
          <a:p>
            <a:fld id="{10FAF731-2AFD-4050-B0EC-9E8BB981DF23}" type="slidenum">
              <a:rPr lang="fr-FR" smtClean="0"/>
              <a:pPr/>
              <a:t>8</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F1ECEA36-8A65-4866-ADA9-A807E2B8BFDB}" type="slidenum">
              <a:rPr lang="fr-FR"/>
              <a:pPr/>
              <a:t>9</a:t>
            </a:fld>
            <a:endParaRPr lang="fr-FR"/>
          </a:p>
        </p:txBody>
      </p:sp>
      <p:sp>
        <p:nvSpPr>
          <p:cNvPr id="3788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7890" name="Rectangle 2"/>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r>
              <a:rPr lang="fr-FR" dirty="0" smtClean="0"/>
              <a:t>Exemple</a:t>
            </a:r>
            <a:r>
              <a:rPr lang="fr-FR" baseline="0" dirty="0" smtClean="0"/>
              <a:t> de chargement d’une page</a:t>
            </a:r>
          </a:p>
          <a:p>
            <a:r>
              <a:rPr lang="fr-FR" baseline="0" dirty="0" smtClean="0"/>
              <a:t>Chaque ligne est un composant chargé dans la page : </a:t>
            </a:r>
            <a:r>
              <a:rPr lang="fr-FR" baseline="0" dirty="0" err="1" smtClean="0"/>
              <a:t>javascript</a:t>
            </a:r>
            <a:r>
              <a:rPr lang="fr-FR" baseline="0" dirty="0" smtClean="0"/>
              <a:t>, image</a:t>
            </a:r>
          </a:p>
          <a:p>
            <a:r>
              <a:rPr lang="fr-FR" baseline="0" dirty="0" smtClean="0"/>
              <a:t>Horizontalement : le temps passé à charger la page et les différents composants</a:t>
            </a:r>
            <a:endParaRPr lang="fr-F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BCDE4571-AB85-4042-B1C5-48084ABDBDF6}" type="slidenum">
              <a:rPr lang="fr-FR"/>
              <a:pPr/>
              <a:t>10</a:t>
            </a:fld>
            <a:endParaRPr lang="fr-FR"/>
          </a:p>
        </p:txBody>
      </p:sp>
      <p:sp>
        <p:nvSpPr>
          <p:cNvPr id="3891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8914" name="Rectangle 2"/>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fr-FR" baseline="0" dirty="0" smtClean="0"/>
          </a:p>
          <a:p>
            <a:r>
              <a:rPr lang="fr-FR" baseline="0" dirty="0" smtClean="0"/>
              <a:t>PHP, MySQL, Apache, Linux, Taille des serveurs, Nombre des serveurs : 5% du temps de chargement, 10% au plus</a:t>
            </a:r>
          </a:p>
          <a:p>
            <a:endParaRPr lang="fr-FR" baseline="0" dirty="0" smtClean="0"/>
          </a:p>
          <a:p>
            <a:r>
              <a:rPr lang="fr-FR" baseline="0" dirty="0" smtClean="0"/>
              <a:t>Le reste : impact réseau, les composants de la page, leur ordonnancement 90 à 95%</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0A2536C1-2BFA-4338-9692-B482C381FBE8}" type="datetimeFigureOut">
              <a:rPr lang="fr-FR" smtClean="0"/>
              <a:pPr/>
              <a:t>10/11/2010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A6B5C4E-DABA-4E03-8E1A-0A2D62ADA54E}"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A2536C1-2BFA-4338-9692-B482C381FBE8}" type="datetimeFigureOut">
              <a:rPr lang="fr-FR" smtClean="0"/>
              <a:pPr/>
              <a:t>10/11/2010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A6B5C4E-DABA-4E03-8E1A-0A2D62ADA54E}"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A2536C1-2BFA-4338-9692-B482C381FBE8}" type="datetimeFigureOut">
              <a:rPr lang="fr-FR" smtClean="0"/>
              <a:pPr/>
              <a:t>10/11/2010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A6B5C4E-DABA-4E03-8E1A-0A2D62ADA54E}"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A2536C1-2BFA-4338-9692-B482C381FBE8}" type="datetimeFigureOut">
              <a:rPr lang="fr-FR" smtClean="0"/>
              <a:pPr/>
              <a:t>10/11/2010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A6B5C4E-DABA-4E03-8E1A-0A2D62ADA54E}"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0A2536C1-2BFA-4338-9692-B482C381FBE8}" type="datetimeFigureOut">
              <a:rPr lang="fr-FR" smtClean="0"/>
              <a:pPr/>
              <a:t>10/11/2010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A6B5C4E-DABA-4E03-8E1A-0A2D62ADA54E}"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0A2536C1-2BFA-4338-9692-B482C381FBE8}" type="datetimeFigureOut">
              <a:rPr lang="fr-FR" smtClean="0"/>
              <a:pPr/>
              <a:t>10/11/2010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A6B5C4E-DABA-4E03-8E1A-0A2D62ADA54E}"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0A2536C1-2BFA-4338-9692-B482C381FBE8}" type="datetimeFigureOut">
              <a:rPr lang="fr-FR" smtClean="0"/>
              <a:pPr/>
              <a:t>10/11/2010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A6B5C4E-DABA-4E03-8E1A-0A2D62ADA54E}"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0A2536C1-2BFA-4338-9692-B482C381FBE8}" type="datetimeFigureOut">
              <a:rPr lang="fr-FR" smtClean="0"/>
              <a:pPr/>
              <a:t>10/11/2010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A6B5C4E-DABA-4E03-8E1A-0A2D62ADA54E}"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A2536C1-2BFA-4338-9692-B482C381FBE8}" type="datetimeFigureOut">
              <a:rPr lang="fr-FR" smtClean="0"/>
              <a:pPr/>
              <a:t>10/11/2010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A6B5C4E-DABA-4E03-8E1A-0A2D62ADA54E}"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0A2536C1-2BFA-4338-9692-B482C381FBE8}" type="datetimeFigureOut">
              <a:rPr lang="fr-FR" smtClean="0"/>
              <a:pPr/>
              <a:t>10/11/2010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A6B5C4E-DABA-4E03-8E1A-0A2D62ADA54E}"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0A2536C1-2BFA-4338-9692-B482C381FBE8}" type="datetimeFigureOut">
              <a:rPr lang="fr-FR" smtClean="0"/>
              <a:pPr/>
              <a:t>10/11/2010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A6B5C4E-DABA-4E03-8E1A-0A2D62ADA54E}"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2536C1-2BFA-4338-9692-B482C381FBE8}" type="datetimeFigureOut">
              <a:rPr lang="fr-FR" smtClean="0"/>
              <a:pPr/>
              <a:t>10/11/2010</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6B5C4E-DABA-4E03-8E1A-0A2D62ADA54E}"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creativecommons.org/licenses/by-nc-sa/2.0/deed.f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creativecommons.org/licenses/by-nc-sa/2.0/deed.f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creativecommons.org/licenses/by-nc-sa/2.0/deed.f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hyperlink" Target="http://creativecommons.org/licenses/by-nc-sa/2.0/deed.fr"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creativecommons.org/licenses/by-nc-sa/2.0/deed.fr" TargetMode="External"/><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hyperlink" Target="http://creativecommons.org/licenses/by-nc-sa/2.0/deed.f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creativecommons.org/licenses/by-nc-sa/2.0/deed.fr"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creativecommons.org/licenses/by-nc-sa/2.0/deed.fr" TargetMode="External"/><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hyperlink" Target="http://creativecommons.org/licenses/by-nc-sa/2.0/deed.fr" TargetMode="External"/><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hyperlink" Target="http://creativecommons.org/licenses/by-nc-sa/2.0/deed.fr"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hyperlink" Target="http://creativecommons.org/licenses/by-nc-sa/2.0/deed.fr"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hyperlink" Target="http://creativecommons.org/licenses/by-nc-sa/2.0/deed.fr"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hyperlink" Target="http://creativecommons.org/licenses/by-nc-sa/2.0/deed.fr"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creativecommons.org/licenses/by-nc-sa/2.0/deed.fr"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creativecommons.org/licenses/by-nc-sa/2.0/deed.f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creativecommons.org/licenses/by-nc-sa/2.0/deed.fr"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creativecommons.org/licenses/by-nc-sa/2.0/deed.f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creativecommons.org/licenses/by-nc-sa/2.0/deed.f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creativecommons.org/licenses/by-nc-sa/2.0/deed.fr"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hyperlink" Target="http://creativecommons.org/licenses/by-nc-sa/2.0/deed.fr"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creativecommons.org/licenses/by-nc-nd/2.0/deed.fr" TargetMode="External"/><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creativecommons.org/licenses/by-nc-sa/2.0/deed.fr"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creativecommons.org/licenses/by-nc-sa/2.0/deed.fr"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creativecommons.org/licenses/by-nc-sa/2.0/deed.fr"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creativecommons.org/licenses/by-nc-sa/2.0/deed.fr" TargetMode="Externa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tint val="40000"/>
                <a:satMod val="350000"/>
              </a:schemeClr>
            </a:gs>
            <a:gs pos="40000">
              <a:schemeClr val="bg1">
                <a:tint val="45000"/>
                <a:shade val="99000"/>
                <a:satMod val="350000"/>
              </a:schemeClr>
            </a:gs>
            <a:gs pos="100000">
              <a:schemeClr val="bg1">
                <a:shade val="20000"/>
                <a:satMod val="25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Performance des sites web</a:t>
            </a:r>
            <a:br>
              <a:rPr lang="fr-FR" dirty="0" smtClean="0"/>
            </a:br>
            <a:r>
              <a:rPr lang="fr-FR" sz="2400" dirty="0" smtClean="0"/>
              <a:t>parlons un peu de latence</a:t>
            </a:r>
            <a:endParaRPr lang="fr-FR" dirty="0"/>
          </a:p>
        </p:txBody>
      </p:sp>
      <p:sp>
        <p:nvSpPr>
          <p:cNvPr id="3" name="Sous-titre 2"/>
          <p:cNvSpPr>
            <a:spLocks noGrp="1"/>
          </p:cNvSpPr>
          <p:nvPr>
            <p:ph type="subTitle" idx="1"/>
          </p:nvPr>
        </p:nvSpPr>
        <p:spPr>
          <a:xfrm rot="21262433">
            <a:off x="3778396" y="3234479"/>
            <a:ext cx="6400800" cy="1752600"/>
          </a:xfrm>
        </p:spPr>
        <p:txBody>
          <a:bodyPr>
            <a:normAutofit/>
          </a:bodyPr>
          <a:lstStyle/>
          <a:p>
            <a:r>
              <a:rPr lang="fr-FR" sz="4000" b="1" dirty="0" err="1" smtClean="0">
                <a:solidFill>
                  <a:schemeClr val="tx1">
                    <a:lumMod val="75000"/>
                    <a:lumOff val="25000"/>
                  </a:schemeClr>
                </a:solidFill>
                <a:latin typeface="Angelina" pitchFamily="2" charset="0"/>
              </a:rPr>
              <a:t>éric</a:t>
            </a:r>
            <a:r>
              <a:rPr lang="fr-FR" sz="4000" b="1" dirty="0" smtClean="0">
                <a:solidFill>
                  <a:schemeClr val="tx1">
                    <a:lumMod val="75000"/>
                    <a:lumOff val="25000"/>
                  </a:schemeClr>
                </a:solidFill>
                <a:latin typeface="Angelina" pitchFamily="2" charset="0"/>
              </a:rPr>
              <a:t> </a:t>
            </a:r>
            <a:r>
              <a:rPr lang="fr-FR" sz="4000" b="1" dirty="0" err="1" smtClean="0">
                <a:solidFill>
                  <a:schemeClr val="tx1">
                    <a:lumMod val="75000"/>
                    <a:lumOff val="25000"/>
                  </a:schemeClr>
                </a:solidFill>
                <a:latin typeface="Angelina" pitchFamily="2" charset="0"/>
              </a:rPr>
              <a:t>daspet</a:t>
            </a:r>
            <a:r>
              <a:rPr lang="fr-FR" sz="4000" b="1" dirty="0" smtClean="0">
                <a:solidFill>
                  <a:schemeClr val="tx1">
                    <a:lumMod val="75000"/>
                    <a:lumOff val="25000"/>
                  </a:schemeClr>
                </a:solidFill>
                <a:latin typeface="Angelina" pitchFamily="2" charset="0"/>
              </a:rPr>
              <a:t>, </a:t>
            </a:r>
            <a:r>
              <a:rPr lang="fr-FR" sz="4000" b="1" dirty="0" err="1" smtClean="0">
                <a:solidFill>
                  <a:schemeClr val="tx1">
                    <a:lumMod val="75000"/>
                    <a:lumOff val="25000"/>
                  </a:schemeClr>
                </a:solidFill>
                <a:latin typeface="Angelina" pitchFamily="2" charset="0"/>
              </a:rPr>
              <a:t>sqli</a:t>
            </a:r>
            <a:endParaRPr lang="fr-FR" sz="4000" b="1" dirty="0">
              <a:solidFill>
                <a:schemeClr val="tx1">
                  <a:lumMod val="75000"/>
                  <a:lumOff val="25000"/>
                </a:schemeClr>
              </a:solidFill>
              <a:latin typeface="Angelina" pitchFamily="2" charset="0"/>
            </a:endParaRPr>
          </a:p>
        </p:txBody>
      </p:sp>
      <p:pic>
        <p:nvPicPr>
          <p:cNvPr id="7" name="Image 6" descr="cartouche-site.png"/>
          <p:cNvPicPr>
            <a:picLocks noChangeAspect="1"/>
          </p:cNvPicPr>
          <p:nvPr/>
        </p:nvPicPr>
        <p:blipFill>
          <a:blip r:embed="rId3" cstate="email"/>
          <a:stretch>
            <a:fillRect/>
          </a:stretch>
        </p:blipFill>
        <p:spPr>
          <a:xfrm>
            <a:off x="-1" y="5517233"/>
            <a:ext cx="9148771" cy="1340768"/>
          </a:xfrm>
          <a:prstGeom prst="rect">
            <a:avLst/>
          </a:prstGeom>
        </p:spPr>
      </p:pic>
      <p:sp>
        <p:nvSpPr>
          <p:cNvPr id="5" name="ZoneTexte 4"/>
          <p:cNvSpPr txBox="1"/>
          <p:nvPr/>
        </p:nvSpPr>
        <p:spPr>
          <a:xfrm>
            <a:off x="683568" y="5013176"/>
            <a:ext cx="7968785" cy="369332"/>
          </a:xfrm>
          <a:prstGeom prst="rect">
            <a:avLst/>
          </a:prstGeom>
          <a:noFill/>
        </p:spPr>
        <p:txBody>
          <a:bodyPr wrap="none" rtlCol="0">
            <a:spAutoFit/>
          </a:bodyPr>
          <a:lstStyle/>
          <a:p>
            <a:r>
              <a:rPr lang="fr-FR" dirty="0" smtClean="0"/>
              <a:t>http://www.slideshare.net/edaspet/performance-des-sites-web-latence-afup-2010</a:t>
            </a:r>
            <a:endParaRPr lang="fr-F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p:cNvSpPr>
            <a:spLocks noGrp="1"/>
          </p:cNvSpPr>
          <p:nvPr>
            <p:ph type="title" idx="4294967295"/>
          </p:nvPr>
        </p:nvSpPr>
        <p:spPr/>
        <p:txBody>
          <a:bodyPr/>
          <a:lstStyle/>
          <a:p>
            <a:r>
              <a:rPr lang="fr-FR" dirty="0" smtClean="0"/>
              <a:t>Front-end</a:t>
            </a:r>
            <a:r>
              <a:rPr lang="fr-FR" baseline="0" dirty="0" smtClean="0"/>
              <a:t> Back-end</a:t>
            </a:r>
            <a:endParaRPr lang="fr-FR" dirty="0"/>
          </a:p>
        </p:txBody>
      </p:sp>
      <p:sp>
        <p:nvSpPr>
          <p:cNvPr id="10" name="Espace réservé du pied de page 1"/>
          <p:cNvSpPr>
            <a:spLocks noGrp="1"/>
          </p:cNvSpPr>
          <p:nvPr>
            <p:ph type="ftr" idx="10"/>
          </p:nvPr>
        </p:nvSpPr>
        <p:spPr/>
        <p:txBody>
          <a:bodyPr/>
          <a:lstStyle/>
          <a:p>
            <a:r>
              <a:rPr lang="fr-FR"/>
              <a:t>Université du Système d'information 2010 – Performance des sites web – Éric Daspet, SQLI</a:t>
            </a:r>
          </a:p>
        </p:txBody>
      </p:sp>
      <p:pic>
        <p:nvPicPr>
          <p:cNvPr id="14337" name="Picture 1"/>
          <p:cNvPicPr>
            <a:picLocks noChangeAspect="1" noChangeArrowheads="1"/>
          </p:cNvPicPr>
          <p:nvPr/>
        </p:nvPicPr>
        <p:blipFill>
          <a:blip r:embed="rId3" cstate="email"/>
          <a:srcRect/>
          <a:stretch>
            <a:fillRect/>
          </a:stretch>
        </p:blipFill>
        <p:spPr bwMode="auto">
          <a:xfrm>
            <a:off x="0" y="0"/>
            <a:ext cx="9144000" cy="6858000"/>
          </a:xfrm>
          <a:prstGeom prst="rect">
            <a:avLst/>
          </a:prstGeom>
          <a:noFill/>
          <a:ln w="9525">
            <a:noFill/>
            <a:round/>
            <a:headEnd/>
            <a:tailEnd/>
          </a:ln>
          <a:effectLst/>
        </p:spPr>
      </p:pic>
      <p:sp>
        <p:nvSpPr>
          <p:cNvPr id="14338" name="Rectangle 2"/>
          <p:cNvSpPr>
            <a:spLocks noChangeArrowheads="1"/>
          </p:cNvSpPr>
          <p:nvPr/>
        </p:nvSpPr>
        <p:spPr bwMode="auto">
          <a:xfrm>
            <a:off x="2555875" y="0"/>
            <a:ext cx="6588125" cy="6858000"/>
          </a:xfrm>
          <a:prstGeom prst="rect">
            <a:avLst/>
          </a:prstGeom>
          <a:solidFill>
            <a:srgbClr val="000000">
              <a:alpha val="79999"/>
            </a:srgbClr>
          </a:solidFill>
          <a:ln w="9525">
            <a:noFill/>
            <a:round/>
            <a:headEnd/>
            <a:tailEnd/>
          </a:ln>
          <a:effectLst/>
        </p:spPr>
        <p:txBody>
          <a:bodyPr wrap="none" anchor="ctr"/>
          <a:lstStyle/>
          <a:p>
            <a:endParaRPr lang="fr-FR"/>
          </a:p>
        </p:txBody>
      </p:sp>
      <p:sp>
        <p:nvSpPr>
          <p:cNvPr id="14339" name="Rectangle 3"/>
          <p:cNvSpPr>
            <a:spLocks noChangeArrowheads="1"/>
          </p:cNvSpPr>
          <p:nvPr/>
        </p:nvSpPr>
        <p:spPr bwMode="auto">
          <a:xfrm>
            <a:off x="0" y="0"/>
            <a:ext cx="2339975" cy="6858000"/>
          </a:xfrm>
          <a:prstGeom prst="rect">
            <a:avLst/>
          </a:prstGeom>
          <a:solidFill>
            <a:srgbClr val="000000">
              <a:alpha val="79999"/>
            </a:srgbClr>
          </a:solidFill>
          <a:ln w="9525">
            <a:noFill/>
            <a:round/>
            <a:headEnd/>
            <a:tailEnd/>
          </a:ln>
          <a:effectLst/>
        </p:spPr>
        <p:txBody>
          <a:bodyPr wrap="none" anchor="ctr"/>
          <a:lstStyle/>
          <a:p>
            <a:endParaRPr lang="fr-FR"/>
          </a:p>
        </p:txBody>
      </p:sp>
      <p:sp>
        <p:nvSpPr>
          <p:cNvPr id="14340" name="Line 4"/>
          <p:cNvSpPr>
            <a:spLocks noChangeShapeType="1"/>
          </p:cNvSpPr>
          <p:nvPr/>
        </p:nvSpPr>
        <p:spPr bwMode="auto">
          <a:xfrm>
            <a:off x="2555875" y="3141663"/>
            <a:ext cx="6588125" cy="1587"/>
          </a:xfrm>
          <a:prstGeom prst="line">
            <a:avLst/>
          </a:prstGeom>
          <a:noFill/>
          <a:ln w="57240">
            <a:solidFill>
              <a:srgbClr val="FFCC00"/>
            </a:solidFill>
            <a:miter lim="800000"/>
            <a:headEnd type="triangle" w="med" len="med"/>
            <a:tailEnd type="triangle" w="med" len="med"/>
          </a:ln>
          <a:effectLst/>
        </p:spPr>
        <p:txBody>
          <a:bodyPr/>
          <a:lstStyle/>
          <a:p>
            <a:endParaRPr lang="fr-FR"/>
          </a:p>
        </p:txBody>
      </p:sp>
      <p:sp>
        <p:nvSpPr>
          <p:cNvPr id="14341" name="Rectangle 5"/>
          <p:cNvSpPr>
            <a:spLocks noChangeArrowheads="1"/>
          </p:cNvSpPr>
          <p:nvPr/>
        </p:nvSpPr>
        <p:spPr bwMode="auto">
          <a:xfrm>
            <a:off x="5815013" y="2276475"/>
            <a:ext cx="1108075" cy="793750"/>
          </a:xfrm>
          <a:prstGeom prst="rect">
            <a:avLst/>
          </a:prstGeom>
          <a:noFill/>
          <a:ln w="9525">
            <a:noFill/>
            <a:round/>
            <a:headEnd/>
            <a:tailEnd/>
          </a:ln>
          <a:effectLst/>
        </p:spPr>
        <p:txBody>
          <a:bodyPr wrap="none" lIns="90000" tIns="46800" rIns="90000" bIns="46800">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sz="3200" b="1">
                <a:solidFill>
                  <a:srgbClr val="FFCC00"/>
                </a:solidFill>
              </a:rPr>
              <a:t>95 %</a:t>
            </a:r>
            <a:br>
              <a:rPr lang="fr-FR" sz="3200" b="1">
                <a:solidFill>
                  <a:srgbClr val="FFCC00"/>
                </a:solidFill>
              </a:rPr>
            </a:br>
            <a:r>
              <a:rPr lang="fr-FR" sz="1400" b="1">
                <a:solidFill>
                  <a:srgbClr val="FFCC00"/>
                </a:solidFill>
              </a:rPr>
              <a:t>front-end</a:t>
            </a:r>
          </a:p>
        </p:txBody>
      </p:sp>
      <p:sp>
        <p:nvSpPr>
          <p:cNvPr id="14342" name="Rectangle 6"/>
          <p:cNvSpPr>
            <a:spLocks noChangeArrowheads="1"/>
          </p:cNvSpPr>
          <p:nvPr/>
        </p:nvSpPr>
        <p:spPr bwMode="auto">
          <a:xfrm>
            <a:off x="627063" y="3716338"/>
            <a:ext cx="1069975" cy="825500"/>
          </a:xfrm>
          <a:prstGeom prst="rect">
            <a:avLst/>
          </a:prstGeom>
          <a:noFill/>
          <a:ln w="9525">
            <a:noFill/>
            <a:round/>
            <a:headEnd/>
            <a:tailEnd/>
          </a:ln>
          <a:effectLst/>
        </p:spPr>
        <p:txBody>
          <a:bodyPr wrap="none" lIns="90000" tIns="46800" rIns="90000" bIns="46800">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sz="3200" b="1">
                <a:solidFill>
                  <a:srgbClr val="FFCC00"/>
                </a:solidFill>
              </a:rPr>
              <a:t>5 %</a:t>
            </a:r>
          </a:p>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sz="1600" b="1">
                <a:solidFill>
                  <a:srgbClr val="FFCC00"/>
                </a:solidFill>
              </a:rPr>
              <a:t>back-end</a:t>
            </a:r>
          </a:p>
        </p:txBody>
      </p:sp>
      <p:sp>
        <p:nvSpPr>
          <p:cNvPr id="14343" name="Line 7"/>
          <p:cNvSpPr>
            <a:spLocks noChangeShapeType="1"/>
          </p:cNvSpPr>
          <p:nvPr/>
        </p:nvSpPr>
        <p:spPr bwMode="auto">
          <a:xfrm>
            <a:off x="1439863" y="3779838"/>
            <a:ext cx="900112" cy="1587"/>
          </a:xfrm>
          <a:prstGeom prst="line">
            <a:avLst/>
          </a:prstGeom>
          <a:noFill/>
          <a:ln w="54000">
            <a:solidFill>
              <a:srgbClr val="FFD320"/>
            </a:solidFill>
            <a:round/>
            <a:headEnd/>
            <a:tailEnd type="triangle" w="med" len="med"/>
          </a:ln>
          <a:effectLst/>
        </p:spPr>
        <p:txBody>
          <a:bodyPr/>
          <a:lstStyle/>
          <a:p>
            <a:endParaRPr lang="fr-FR"/>
          </a:p>
        </p:txBody>
      </p:sp>
      <p:sp>
        <p:nvSpPr>
          <p:cNvPr id="14344" name="Line 8"/>
          <p:cNvSpPr>
            <a:spLocks noChangeShapeType="1"/>
          </p:cNvSpPr>
          <p:nvPr/>
        </p:nvSpPr>
        <p:spPr bwMode="auto">
          <a:xfrm flipH="1">
            <a:off x="2338388" y="3779838"/>
            <a:ext cx="219075" cy="1587"/>
          </a:xfrm>
          <a:prstGeom prst="line">
            <a:avLst/>
          </a:prstGeom>
          <a:noFill/>
          <a:ln w="54000">
            <a:solidFill>
              <a:srgbClr val="FFD320"/>
            </a:solidFill>
            <a:round/>
            <a:headEnd/>
            <a:tailEnd/>
          </a:ln>
          <a:effectLst/>
        </p:spPr>
        <p:txBody>
          <a:bodyPr/>
          <a:lstStyle/>
          <a:p>
            <a:endParaRPr lang="fr-F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Pigeons</a:t>
            </a:r>
            <a:endParaRPr lang="fr-FR" dirty="0"/>
          </a:p>
        </p:txBody>
      </p:sp>
      <p:pic>
        <p:nvPicPr>
          <p:cNvPr id="5122" name="Picture 2"/>
          <p:cNvPicPr>
            <a:picLocks noChangeAspect="1" noChangeArrowheads="1"/>
          </p:cNvPicPr>
          <p:nvPr/>
        </p:nvPicPr>
        <p:blipFill>
          <a:blip r:embed="rId3" cstate="email"/>
          <a:srcRect/>
          <a:stretch>
            <a:fillRect/>
          </a:stretch>
        </p:blipFill>
        <p:spPr bwMode="auto">
          <a:xfrm>
            <a:off x="0" y="1"/>
            <a:ext cx="9143999" cy="6858000"/>
          </a:xfrm>
          <a:prstGeom prst="rect">
            <a:avLst/>
          </a:prstGeom>
          <a:noFill/>
          <a:ln w="9525">
            <a:noFill/>
            <a:miter lim="800000"/>
            <a:headEnd/>
            <a:tailEnd/>
          </a:ln>
        </p:spPr>
      </p:pic>
      <p:sp>
        <p:nvSpPr>
          <p:cNvPr id="4"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en-US" sz="1500" dirty="0" smtClean="0">
                <a:solidFill>
                  <a:srgbClr val="000000"/>
                </a:solidFill>
              </a:rPr>
              <a:t>Racing Pigeons</a:t>
            </a:r>
            <a:r>
              <a:rPr lang="fr-FR" sz="1500" dirty="0">
                <a:solidFill>
                  <a:srgbClr val="000000"/>
                </a:solidFill>
              </a:rPr>
              <a:t> », par </a:t>
            </a:r>
            <a:r>
              <a:rPr lang="fr-FR" sz="1500" dirty="0" smtClean="0">
                <a:solidFill>
                  <a:srgbClr val="000000"/>
                </a:solidFill>
              </a:rPr>
              <a:t>Michael Porter,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a:t>
            </a:r>
            <a:r>
              <a:rPr lang="fr-FR" sz="1500" dirty="0" err="1" smtClean="0">
                <a:solidFill>
                  <a:srgbClr val="000000"/>
                </a:solidFill>
              </a:rPr>
              <a:t>nc</a:t>
            </a:r>
            <a:r>
              <a:rPr lang="fr-FR" sz="1500" dirty="0" smtClean="0">
                <a:solidFill>
                  <a:srgbClr val="000000"/>
                </a:solidFill>
              </a:rPr>
              <a:t>-</a:t>
            </a:r>
            <a:r>
              <a:rPr lang="fr-FR" sz="1500" dirty="0" err="1" smtClean="0">
                <a:solidFill>
                  <a:srgbClr val="000000"/>
                </a:solidFill>
              </a:rPr>
              <a:t>nd</a:t>
            </a:r>
            <a:r>
              <a:rPr lang="fr-FR" sz="1500" dirty="0" smtClean="0">
                <a:solidFill>
                  <a:srgbClr val="000000"/>
                </a:solidFill>
              </a:rPr>
              <a:t>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http://www.flickr.com/photos/libraryman/63499041/ - </a:t>
            </a:r>
            <a:r>
              <a:rPr lang="fr-FR" sz="1100" dirty="0">
                <a:solidFill>
                  <a:srgbClr val="000000"/>
                </a:solidFill>
              </a:rPr>
              <a:t>http://</a:t>
            </a:r>
            <a:r>
              <a:rPr lang="fr-FR" sz="1100" dirty="0" smtClean="0">
                <a:solidFill>
                  <a:srgbClr val="000000"/>
                </a:solidFill>
              </a:rPr>
              <a:t>creativecommons.org/licenses/by-nc-nd/2.0/deed.fr</a:t>
            </a:r>
            <a:endParaRPr lang="fr-FR" sz="1100" dirty="0">
              <a:solidFill>
                <a:srgbClr val="000000"/>
              </a:solidFill>
              <a:hlinkClick r:id="rId4"/>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Pertes de paquets</a:t>
            </a:r>
            <a:endParaRPr lang="fr-FR" dirty="0"/>
          </a:p>
        </p:txBody>
      </p:sp>
      <p:pic>
        <p:nvPicPr>
          <p:cNvPr id="6146" name="Picture 2"/>
          <p:cNvPicPr>
            <a:picLocks noChangeAspect="1" noChangeArrowheads="1"/>
          </p:cNvPicPr>
          <p:nvPr/>
        </p:nvPicPr>
        <p:blipFill>
          <a:blip r:embed="rId3" cstate="email"/>
          <a:srcRect/>
          <a:stretch>
            <a:fillRect/>
          </a:stretch>
        </p:blipFill>
        <p:spPr bwMode="auto">
          <a:xfrm>
            <a:off x="0" y="0"/>
            <a:ext cx="9144000" cy="6858000"/>
          </a:xfrm>
          <a:prstGeom prst="rect">
            <a:avLst/>
          </a:prstGeom>
          <a:noFill/>
          <a:ln w="9525">
            <a:noFill/>
            <a:miter lim="800000"/>
            <a:headEnd/>
            <a:tailEnd/>
          </a:ln>
        </p:spPr>
      </p:pic>
      <p:sp>
        <p:nvSpPr>
          <p:cNvPr id="4"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en-US" sz="1500" dirty="0" err="1" smtClean="0">
                <a:solidFill>
                  <a:srgbClr val="000000"/>
                </a:solidFill>
              </a:rPr>
              <a:t>Springbreak</a:t>
            </a:r>
            <a:r>
              <a:rPr lang="en-US" sz="1500" dirty="0" smtClean="0">
                <a:solidFill>
                  <a:srgbClr val="000000"/>
                </a:solidFill>
              </a:rPr>
              <a:t> '06 - Shooting Clay Pigeons</a:t>
            </a:r>
            <a:r>
              <a:rPr lang="fr-FR" sz="1500" dirty="0">
                <a:solidFill>
                  <a:srgbClr val="000000"/>
                </a:solidFill>
              </a:rPr>
              <a:t> », par </a:t>
            </a:r>
            <a:r>
              <a:rPr lang="fr-FR" sz="1500" dirty="0" smtClean="0">
                <a:solidFill>
                  <a:srgbClr val="000000"/>
                </a:solidFill>
              </a:rPr>
              <a:t>James </a:t>
            </a:r>
            <a:r>
              <a:rPr lang="fr-FR" sz="1500" dirty="0" err="1" smtClean="0">
                <a:solidFill>
                  <a:srgbClr val="000000"/>
                </a:solidFill>
              </a:rPr>
              <a:t>McCauley</a:t>
            </a:r>
            <a:r>
              <a:rPr lang="fr-FR" sz="1500" dirty="0" smtClean="0">
                <a:solidFill>
                  <a:srgbClr val="000000"/>
                </a:solidFill>
              </a:rPr>
              <a:t>,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http://www.flickr.com/photos/nukeit1/116466154/ - </a:t>
            </a:r>
            <a:r>
              <a:rPr lang="fr-FR" sz="1100" dirty="0">
                <a:solidFill>
                  <a:srgbClr val="000000"/>
                </a:solidFill>
              </a:rPr>
              <a:t>http://</a:t>
            </a:r>
            <a:r>
              <a:rPr lang="fr-FR" sz="1100" dirty="0" smtClean="0">
                <a:solidFill>
                  <a:srgbClr val="000000"/>
                </a:solidFill>
              </a:rPr>
              <a:t>creativecommons.org/licenses/by/2.0/deed.fr</a:t>
            </a:r>
            <a:endParaRPr lang="fr-FR" sz="1100" dirty="0">
              <a:solidFill>
                <a:srgbClr val="000000"/>
              </a:solidFill>
              <a:hlinkClick r:id="rId4"/>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Congestion</a:t>
            </a:r>
            <a:endParaRPr lang="fr-FR" dirty="0"/>
          </a:p>
        </p:txBody>
      </p:sp>
      <p:pic>
        <p:nvPicPr>
          <p:cNvPr id="7170" name="Picture 2"/>
          <p:cNvPicPr>
            <a:picLocks noChangeAspect="1" noChangeArrowheads="1"/>
          </p:cNvPicPr>
          <p:nvPr/>
        </p:nvPicPr>
        <p:blipFill>
          <a:blip r:embed="rId3" cstate="email"/>
          <a:srcRect/>
          <a:stretch>
            <a:fillRect/>
          </a:stretch>
        </p:blipFill>
        <p:spPr bwMode="auto">
          <a:xfrm>
            <a:off x="0" y="0"/>
            <a:ext cx="9144000" cy="6858000"/>
          </a:xfrm>
          <a:prstGeom prst="rect">
            <a:avLst/>
          </a:prstGeom>
          <a:noFill/>
          <a:ln w="9525">
            <a:noFill/>
            <a:miter lim="800000"/>
            <a:headEnd/>
            <a:tailEnd/>
          </a:ln>
        </p:spPr>
      </p:pic>
      <p:sp>
        <p:nvSpPr>
          <p:cNvPr id="4"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en-US" sz="1500" dirty="0" smtClean="0">
                <a:solidFill>
                  <a:srgbClr val="000000"/>
                </a:solidFill>
              </a:rPr>
              <a:t>St Marks</a:t>
            </a:r>
            <a:r>
              <a:rPr lang="fr-FR" sz="1500" dirty="0">
                <a:solidFill>
                  <a:srgbClr val="000000"/>
                </a:solidFill>
              </a:rPr>
              <a:t> </a:t>
            </a:r>
            <a:r>
              <a:rPr lang="fr-FR" sz="1500" dirty="0" smtClean="0">
                <a:solidFill>
                  <a:srgbClr val="000000"/>
                </a:solidFill>
              </a:rPr>
              <a:t>Pigeons », </a:t>
            </a:r>
            <a:r>
              <a:rPr lang="fr-FR" sz="1500" dirty="0">
                <a:solidFill>
                  <a:srgbClr val="000000"/>
                </a:solidFill>
              </a:rPr>
              <a:t>par </a:t>
            </a:r>
            <a:r>
              <a:rPr lang="fr-FR" sz="1500" dirty="0" smtClean="0">
                <a:solidFill>
                  <a:srgbClr val="000000"/>
                </a:solidFill>
              </a:rPr>
              <a:t>Jon Lucas,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a:t>
            </a:r>
            <a:r>
              <a:rPr lang="fr-FR" sz="1500" dirty="0" err="1" smtClean="0">
                <a:solidFill>
                  <a:srgbClr val="000000"/>
                </a:solidFill>
              </a:rPr>
              <a:t>nc</a:t>
            </a:r>
            <a:r>
              <a:rPr lang="fr-FR" sz="1500" dirty="0" smtClean="0">
                <a:solidFill>
                  <a:srgbClr val="000000"/>
                </a:solidFill>
              </a:rPr>
              <a:t>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http://www.flickr.com/photos/jonlucas/8710833/ - </a:t>
            </a:r>
            <a:r>
              <a:rPr lang="fr-FR" sz="1100" dirty="0">
                <a:solidFill>
                  <a:srgbClr val="000000"/>
                </a:solidFill>
              </a:rPr>
              <a:t>http://</a:t>
            </a:r>
            <a:r>
              <a:rPr lang="fr-FR" sz="1100" dirty="0" smtClean="0">
                <a:solidFill>
                  <a:srgbClr val="000000"/>
                </a:solidFill>
              </a:rPr>
              <a:t>creativecommons.org/licenses/by-nc/2.0/deed.fr</a:t>
            </a:r>
            <a:endParaRPr lang="fr-FR" sz="1100" dirty="0">
              <a:solidFill>
                <a:srgbClr val="000000"/>
              </a:solidFill>
              <a:hlinkClick r:id="rId4"/>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24075" y="0"/>
            <a:ext cx="7019925" cy="390525"/>
          </a:xfrm>
          <a:ln/>
        </p:spPr>
        <p:txBody>
          <a:bodyPr>
            <a:normAutofit fontScale="90000"/>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dirty="0" smtClean="0"/>
              <a:t>Latence et ordonnancement</a:t>
            </a:r>
            <a:endParaRPr lang="fr-FR" dirty="0"/>
          </a:p>
        </p:txBody>
      </p:sp>
      <p:pic>
        <p:nvPicPr>
          <p:cNvPr id="8194" name="Picture 2"/>
          <p:cNvPicPr>
            <a:picLocks noChangeAspect="1" noChangeArrowheads="1"/>
          </p:cNvPicPr>
          <p:nvPr/>
        </p:nvPicPr>
        <p:blipFill>
          <a:blip r:embed="rId3" cstate="email"/>
          <a:srcRect/>
          <a:stretch>
            <a:fillRect/>
          </a:stretch>
        </p:blipFill>
        <p:spPr bwMode="auto">
          <a:xfrm>
            <a:off x="2326" y="0"/>
            <a:ext cx="9141674" cy="6858000"/>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cstate="email"/>
          <a:srcRect/>
          <a:stretch>
            <a:fillRect/>
          </a:stretch>
        </p:blipFill>
        <p:spPr bwMode="auto">
          <a:xfrm>
            <a:off x="755576" y="620688"/>
            <a:ext cx="2382173" cy="1728192"/>
          </a:xfrm>
          <a:prstGeom prst="rect">
            <a:avLst/>
          </a:prstGeom>
          <a:noFill/>
          <a:ln w="9525">
            <a:noFill/>
            <a:miter lim="800000"/>
            <a:headEnd/>
            <a:tailEnd/>
          </a:ln>
        </p:spPr>
      </p:pic>
      <p:pic>
        <p:nvPicPr>
          <p:cNvPr id="11269" name="Picture 5"/>
          <p:cNvPicPr>
            <a:picLocks noChangeAspect="1" noChangeArrowheads="1"/>
          </p:cNvPicPr>
          <p:nvPr/>
        </p:nvPicPr>
        <p:blipFill>
          <a:blip r:embed="rId4" cstate="email"/>
          <a:srcRect/>
          <a:stretch>
            <a:fillRect/>
          </a:stretch>
        </p:blipFill>
        <p:spPr bwMode="auto">
          <a:xfrm>
            <a:off x="683568" y="4941168"/>
            <a:ext cx="2700337" cy="1260475"/>
          </a:xfrm>
          <a:prstGeom prst="rect">
            <a:avLst/>
          </a:prstGeom>
          <a:noFill/>
          <a:ln w="9525">
            <a:noFill/>
            <a:miter lim="800000"/>
            <a:headEnd/>
            <a:tailEnd/>
          </a:ln>
        </p:spPr>
      </p:pic>
      <p:sp>
        <p:nvSpPr>
          <p:cNvPr id="9" name="ZoneTexte 8"/>
          <p:cNvSpPr txBox="1"/>
          <p:nvPr/>
        </p:nvSpPr>
        <p:spPr>
          <a:xfrm>
            <a:off x="3419872" y="1124744"/>
            <a:ext cx="2533771" cy="523220"/>
          </a:xfrm>
          <a:prstGeom prst="rect">
            <a:avLst/>
          </a:prstGeom>
          <a:noFill/>
        </p:spPr>
        <p:txBody>
          <a:bodyPr wrap="none" rtlCol="0">
            <a:spAutoFit/>
          </a:bodyPr>
          <a:lstStyle/>
          <a:p>
            <a:r>
              <a:rPr lang="fr-FR" sz="2800" b="1" dirty="0" smtClean="0"/>
              <a:t>Navigateur web</a:t>
            </a:r>
            <a:endParaRPr lang="fr-FR" sz="2800" b="1" dirty="0"/>
          </a:p>
        </p:txBody>
      </p:sp>
      <p:sp>
        <p:nvSpPr>
          <p:cNvPr id="10" name="ZoneTexte 9"/>
          <p:cNvSpPr txBox="1"/>
          <p:nvPr/>
        </p:nvSpPr>
        <p:spPr>
          <a:xfrm>
            <a:off x="3491880" y="5517232"/>
            <a:ext cx="2026709" cy="523220"/>
          </a:xfrm>
          <a:prstGeom prst="rect">
            <a:avLst/>
          </a:prstGeom>
          <a:noFill/>
        </p:spPr>
        <p:txBody>
          <a:bodyPr wrap="none" rtlCol="0">
            <a:spAutoFit/>
          </a:bodyPr>
          <a:lstStyle/>
          <a:p>
            <a:r>
              <a:rPr lang="fr-FR" sz="2800" b="1" dirty="0" smtClean="0"/>
              <a:t>Serveur</a:t>
            </a:r>
            <a:r>
              <a:rPr lang="fr-FR" b="1" dirty="0" smtClean="0"/>
              <a:t> </a:t>
            </a:r>
            <a:r>
              <a:rPr lang="fr-FR" sz="2800" b="1" dirty="0" smtClean="0"/>
              <a:t>web</a:t>
            </a:r>
            <a:endParaRPr lang="fr-FR" b="1"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cstate="email"/>
          <a:srcRect/>
          <a:stretch>
            <a:fillRect/>
          </a:stretch>
        </p:blipFill>
        <p:spPr bwMode="auto">
          <a:xfrm>
            <a:off x="1115616" y="260648"/>
            <a:ext cx="1296144" cy="940312"/>
          </a:xfrm>
          <a:prstGeom prst="rect">
            <a:avLst/>
          </a:prstGeom>
          <a:noFill/>
          <a:ln w="9525">
            <a:noFill/>
            <a:miter lim="800000"/>
            <a:headEnd/>
            <a:tailEnd/>
          </a:ln>
        </p:spPr>
      </p:pic>
      <p:pic>
        <p:nvPicPr>
          <p:cNvPr id="11269" name="Picture 5"/>
          <p:cNvPicPr>
            <a:picLocks noChangeAspect="1" noChangeArrowheads="1"/>
          </p:cNvPicPr>
          <p:nvPr/>
        </p:nvPicPr>
        <p:blipFill>
          <a:blip r:embed="rId4" cstate="email"/>
          <a:srcRect/>
          <a:stretch>
            <a:fillRect/>
          </a:stretch>
        </p:blipFill>
        <p:spPr bwMode="auto">
          <a:xfrm>
            <a:off x="1043608" y="5013176"/>
            <a:ext cx="1944216" cy="907530"/>
          </a:xfrm>
          <a:prstGeom prst="rect">
            <a:avLst/>
          </a:prstGeom>
          <a:noFill/>
          <a:ln w="9525">
            <a:noFill/>
            <a:miter lim="800000"/>
            <a:headEnd/>
            <a:tailEnd/>
          </a:ln>
        </p:spPr>
      </p:pic>
      <p:sp>
        <p:nvSpPr>
          <p:cNvPr id="9" name="ZoneTexte 8"/>
          <p:cNvSpPr txBox="1"/>
          <p:nvPr/>
        </p:nvSpPr>
        <p:spPr>
          <a:xfrm>
            <a:off x="2411760" y="764704"/>
            <a:ext cx="1860317" cy="400110"/>
          </a:xfrm>
          <a:prstGeom prst="rect">
            <a:avLst/>
          </a:prstGeom>
          <a:noFill/>
        </p:spPr>
        <p:txBody>
          <a:bodyPr wrap="none" rtlCol="0">
            <a:spAutoFit/>
          </a:bodyPr>
          <a:lstStyle/>
          <a:p>
            <a:r>
              <a:rPr lang="fr-FR" sz="2000" b="1" dirty="0" smtClean="0"/>
              <a:t>Navigateur web</a:t>
            </a:r>
            <a:endParaRPr lang="fr-FR" sz="2000" b="1" dirty="0"/>
          </a:p>
        </p:txBody>
      </p:sp>
      <p:sp>
        <p:nvSpPr>
          <p:cNvPr id="10" name="ZoneTexte 9"/>
          <p:cNvSpPr txBox="1"/>
          <p:nvPr/>
        </p:nvSpPr>
        <p:spPr>
          <a:xfrm>
            <a:off x="2987824" y="5301208"/>
            <a:ext cx="1505027" cy="400110"/>
          </a:xfrm>
          <a:prstGeom prst="rect">
            <a:avLst/>
          </a:prstGeom>
          <a:noFill/>
        </p:spPr>
        <p:txBody>
          <a:bodyPr wrap="none" rtlCol="0">
            <a:spAutoFit/>
          </a:bodyPr>
          <a:lstStyle/>
          <a:p>
            <a:r>
              <a:rPr lang="fr-FR" sz="2000" b="1" dirty="0" smtClean="0"/>
              <a:t>Serveur</a:t>
            </a:r>
            <a:r>
              <a:rPr lang="fr-FR" sz="1400" b="1" dirty="0" smtClean="0"/>
              <a:t> </a:t>
            </a:r>
            <a:r>
              <a:rPr lang="fr-FR" sz="2000" b="1" dirty="0" smtClean="0"/>
              <a:t>web</a:t>
            </a:r>
            <a:endParaRPr lang="fr-FR" sz="1400" b="1" dirty="0"/>
          </a:p>
        </p:txBody>
      </p:sp>
      <p:cxnSp>
        <p:nvCxnSpPr>
          <p:cNvPr id="7" name="Connecteur droit 6"/>
          <p:cNvCxnSpPr/>
          <p:nvPr/>
        </p:nvCxnSpPr>
        <p:spPr>
          <a:xfrm>
            <a:off x="755576" y="1412776"/>
            <a:ext cx="7812000" cy="0"/>
          </a:xfrm>
          <a:prstGeom prst="line">
            <a:avLst/>
          </a:prstGeom>
          <a:ln w="38100" cmpd="sng">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683568" y="5085184"/>
            <a:ext cx="7812000" cy="0"/>
          </a:xfrm>
          <a:prstGeom prst="line">
            <a:avLst/>
          </a:prstGeom>
          <a:ln w="38100" cmpd="sng">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1" name="Étoile à 7 branches 10"/>
          <p:cNvSpPr/>
          <p:nvPr/>
        </p:nvSpPr>
        <p:spPr>
          <a:xfrm>
            <a:off x="179512" y="1124744"/>
            <a:ext cx="648072" cy="576064"/>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cstate="email"/>
          <a:srcRect/>
          <a:stretch>
            <a:fillRect/>
          </a:stretch>
        </p:blipFill>
        <p:spPr bwMode="auto">
          <a:xfrm>
            <a:off x="1115616" y="260648"/>
            <a:ext cx="1296144" cy="940312"/>
          </a:xfrm>
          <a:prstGeom prst="rect">
            <a:avLst/>
          </a:prstGeom>
          <a:noFill/>
          <a:ln w="9525">
            <a:noFill/>
            <a:miter lim="800000"/>
            <a:headEnd/>
            <a:tailEnd/>
          </a:ln>
        </p:spPr>
      </p:pic>
      <p:pic>
        <p:nvPicPr>
          <p:cNvPr id="11269" name="Picture 5"/>
          <p:cNvPicPr>
            <a:picLocks noChangeAspect="1" noChangeArrowheads="1"/>
          </p:cNvPicPr>
          <p:nvPr/>
        </p:nvPicPr>
        <p:blipFill>
          <a:blip r:embed="rId4" cstate="email"/>
          <a:srcRect/>
          <a:stretch>
            <a:fillRect/>
          </a:stretch>
        </p:blipFill>
        <p:spPr bwMode="auto">
          <a:xfrm>
            <a:off x="1043608" y="5013176"/>
            <a:ext cx="1944216" cy="907530"/>
          </a:xfrm>
          <a:prstGeom prst="rect">
            <a:avLst/>
          </a:prstGeom>
          <a:noFill/>
          <a:ln w="9525">
            <a:noFill/>
            <a:miter lim="800000"/>
            <a:headEnd/>
            <a:tailEnd/>
          </a:ln>
        </p:spPr>
      </p:pic>
      <p:sp>
        <p:nvSpPr>
          <p:cNvPr id="9" name="ZoneTexte 8"/>
          <p:cNvSpPr txBox="1"/>
          <p:nvPr/>
        </p:nvSpPr>
        <p:spPr>
          <a:xfrm>
            <a:off x="2411760" y="764704"/>
            <a:ext cx="1860317" cy="400110"/>
          </a:xfrm>
          <a:prstGeom prst="rect">
            <a:avLst/>
          </a:prstGeom>
          <a:noFill/>
        </p:spPr>
        <p:txBody>
          <a:bodyPr wrap="none" rtlCol="0">
            <a:spAutoFit/>
          </a:bodyPr>
          <a:lstStyle/>
          <a:p>
            <a:r>
              <a:rPr lang="fr-FR" sz="2000" b="1" dirty="0" smtClean="0"/>
              <a:t>Navigateur web</a:t>
            </a:r>
            <a:endParaRPr lang="fr-FR" sz="2000" b="1" dirty="0"/>
          </a:p>
        </p:txBody>
      </p:sp>
      <p:sp>
        <p:nvSpPr>
          <p:cNvPr id="10" name="ZoneTexte 9"/>
          <p:cNvSpPr txBox="1"/>
          <p:nvPr/>
        </p:nvSpPr>
        <p:spPr>
          <a:xfrm>
            <a:off x="2987824" y="5301208"/>
            <a:ext cx="1505027" cy="400110"/>
          </a:xfrm>
          <a:prstGeom prst="rect">
            <a:avLst/>
          </a:prstGeom>
          <a:noFill/>
        </p:spPr>
        <p:txBody>
          <a:bodyPr wrap="none" rtlCol="0">
            <a:spAutoFit/>
          </a:bodyPr>
          <a:lstStyle/>
          <a:p>
            <a:r>
              <a:rPr lang="fr-FR" sz="2000" b="1" dirty="0" smtClean="0"/>
              <a:t>Serveur</a:t>
            </a:r>
            <a:r>
              <a:rPr lang="fr-FR" sz="1400" b="1" dirty="0" smtClean="0"/>
              <a:t> </a:t>
            </a:r>
            <a:r>
              <a:rPr lang="fr-FR" sz="2000" b="1" dirty="0" smtClean="0"/>
              <a:t>web</a:t>
            </a:r>
            <a:endParaRPr lang="fr-FR" sz="1400" b="1" dirty="0"/>
          </a:p>
        </p:txBody>
      </p:sp>
      <p:cxnSp>
        <p:nvCxnSpPr>
          <p:cNvPr id="7" name="Connecteur droit 6"/>
          <p:cNvCxnSpPr/>
          <p:nvPr/>
        </p:nvCxnSpPr>
        <p:spPr>
          <a:xfrm>
            <a:off x="755576" y="1412776"/>
            <a:ext cx="7812000" cy="0"/>
          </a:xfrm>
          <a:prstGeom prst="line">
            <a:avLst/>
          </a:prstGeom>
          <a:ln w="38100" cmpd="sng">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683568" y="5085184"/>
            <a:ext cx="7812000" cy="0"/>
          </a:xfrm>
          <a:prstGeom prst="line">
            <a:avLst/>
          </a:prstGeom>
          <a:ln w="38100" cmpd="sng">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1" name="Étoile à 7 branches 10"/>
          <p:cNvSpPr/>
          <p:nvPr/>
        </p:nvSpPr>
        <p:spPr>
          <a:xfrm>
            <a:off x="179512" y="1124744"/>
            <a:ext cx="648072" cy="576064"/>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p:nvPr/>
        </p:nvCxnSpPr>
        <p:spPr>
          <a:xfrm rot="16200000" flipH="1">
            <a:off x="-576572" y="3032956"/>
            <a:ext cx="3240360" cy="720080"/>
          </a:xfrm>
          <a:prstGeom prst="straightConnector1">
            <a:avLst/>
          </a:prstGeom>
          <a:ln w="317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2" name="ZoneTexte 31"/>
          <p:cNvSpPr txBox="1"/>
          <p:nvPr/>
        </p:nvSpPr>
        <p:spPr>
          <a:xfrm>
            <a:off x="2555776" y="2636912"/>
            <a:ext cx="2278957" cy="954107"/>
          </a:xfrm>
          <a:prstGeom prst="rect">
            <a:avLst/>
          </a:prstGeom>
          <a:noFill/>
        </p:spPr>
        <p:txBody>
          <a:bodyPr wrap="none" rtlCol="0">
            <a:spAutoFit/>
          </a:bodyPr>
          <a:lstStyle/>
          <a:p>
            <a:r>
              <a:rPr lang="fr-FR" sz="2800" dirty="0" smtClean="0">
                <a:solidFill>
                  <a:schemeClr val="accent4">
                    <a:lumMod val="75000"/>
                  </a:schemeClr>
                </a:solidFill>
              </a:rPr>
              <a:t>Requête DNS</a:t>
            </a:r>
          </a:p>
          <a:p>
            <a:r>
              <a:rPr lang="fr-FR" sz="2800" dirty="0" smtClean="0">
                <a:solidFill>
                  <a:schemeClr val="accent4">
                    <a:lumMod val="75000"/>
                  </a:schemeClr>
                </a:solidFill>
              </a:rPr>
              <a:t>www.sqli.com</a:t>
            </a:r>
            <a:endParaRPr lang="fr-FR" sz="2800" dirty="0">
              <a:solidFill>
                <a:schemeClr val="accent4">
                  <a:lumMod val="75000"/>
                </a:schemeClr>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cstate="email"/>
          <a:srcRect/>
          <a:stretch>
            <a:fillRect/>
          </a:stretch>
        </p:blipFill>
        <p:spPr bwMode="auto">
          <a:xfrm>
            <a:off x="1115616" y="260648"/>
            <a:ext cx="1296144" cy="940312"/>
          </a:xfrm>
          <a:prstGeom prst="rect">
            <a:avLst/>
          </a:prstGeom>
          <a:noFill/>
          <a:ln w="9525">
            <a:noFill/>
            <a:miter lim="800000"/>
            <a:headEnd/>
            <a:tailEnd/>
          </a:ln>
        </p:spPr>
      </p:pic>
      <p:pic>
        <p:nvPicPr>
          <p:cNvPr id="11269" name="Picture 5"/>
          <p:cNvPicPr>
            <a:picLocks noChangeAspect="1" noChangeArrowheads="1"/>
          </p:cNvPicPr>
          <p:nvPr/>
        </p:nvPicPr>
        <p:blipFill>
          <a:blip r:embed="rId4" cstate="email"/>
          <a:srcRect/>
          <a:stretch>
            <a:fillRect/>
          </a:stretch>
        </p:blipFill>
        <p:spPr bwMode="auto">
          <a:xfrm>
            <a:off x="1043608" y="5013176"/>
            <a:ext cx="1944216" cy="907530"/>
          </a:xfrm>
          <a:prstGeom prst="rect">
            <a:avLst/>
          </a:prstGeom>
          <a:noFill/>
          <a:ln w="9525">
            <a:noFill/>
            <a:miter lim="800000"/>
            <a:headEnd/>
            <a:tailEnd/>
          </a:ln>
        </p:spPr>
      </p:pic>
      <p:sp>
        <p:nvSpPr>
          <p:cNvPr id="9" name="ZoneTexte 8"/>
          <p:cNvSpPr txBox="1"/>
          <p:nvPr/>
        </p:nvSpPr>
        <p:spPr>
          <a:xfrm>
            <a:off x="2411760" y="764704"/>
            <a:ext cx="1860317" cy="400110"/>
          </a:xfrm>
          <a:prstGeom prst="rect">
            <a:avLst/>
          </a:prstGeom>
          <a:noFill/>
        </p:spPr>
        <p:txBody>
          <a:bodyPr wrap="none" rtlCol="0">
            <a:spAutoFit/>
          </a:bodyPr>
          <a:lstStyle/>
          <a:p>
            <a:r>
              <a:rPr lang="fr-FR" sz="2000" b="1" dirty="0" smtClean="0"/>
              <a:t>Navigateur web</a:t>
            </a:r>
            <a:endParaRPr lang="fr-FR" sz="2000" b="1" dirty="0"/>
          </a:p>
        </p:txBody>
      </p:sp>
      <p:sp>
        <p:nvSpPr>
          <p:cNvPr id="10" name="ZoneTexte 9"/>
          <p:cNvSpPr txBox="1"/>
          <p:nvPr/>
        </p:nvSpPr>
        <p:spPr>
          <a:xfrm>
            <a:off x="2987824" y="5301208"/>
            <a:ext cx="1505027" cy="400110"/>
          </a:xfrm>
          <a:prstGeom prst="rect">
            <a:avLst/>
          </a:prstGeom>
          <a:noFill/>
        </p:spPr>
        <p:txBody>
          <a:bodyPr wrap="none" rtlCol="0">
            <a:spAutoFit/>
          </a:bodyPr>
          <a:lstStyle/>
          <a:p>
            <a:r>
              <a:rPr lang="fr-FR" sz="2000" b="1" dirty="0" smtClean="0"/>
              <a:t>Serveur</a:t>
            </a:r>
            <a:r>
              <a:rPr lang="fr-FR" sz="1400" b="1" dirty="0" smtClean="0"/>
              <a:t> </a:t>
            </a:r>
            <a:r>
              <a:rPr lang="fr-FR" sz="2000" b="1" dirty="0" smtClean="0"/>
              <a:t>web</a:t>
            </a:r>
            <a:endParaRPr lang="fr-FR" sz="1400" b="1" dirty="0"/>
          </a:p>
        </p:txBody>
      </p:sp>
      <p:cxnSp>
        <p:nvCxnSpPr>
          <p:cNvPr id="7" name="Connecteur droit 6"/>
          <p:cNvCxnSpPr/>
          <p:nvPr/>
        </p:nvCxnSpPr>
        <p:spPr>
          <a:xfrm>
            <a:off x="755576" y="1412776"/>
            <a:ext cx="7812000" cy="0"/>
          </a:xfrm>
          <a:prstGeom prst="line">
            <a:avLst/>
          </a:prstGeom>
          <a:ln w="38100" cmpd="sng">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683568" y="5085184"/>
            <a:ext cx="7812000" cy="0"/>
          </a:xfrm>
          <a:prstGeom prst="line">
            <a:avLst/>
          </a:prstGeom>
          <a:ln w="38100" cmpd="sng">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1" name="Étoile à 7 branches 10"/>
          <p:cNvSpPr/>
          <p:nvPr/>
        </p:nvSpPr>
        <p:spPr>
          <a:xfrm>
            <a:off x="179512" y="1124744"/>
            <a:ext cx="648072" cy="576064"/>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p:nvPr/>
        </p:nvCxnSpPr>
        <p:spPr>
          <a:xfrm rot="16200000" flipH="1">
            <a:off x="-576572" y="3032956"/>
            <a:ext cx="3240360" cy="720080"/>
          </a:xfrm>
          <a:prstGeom prst="straightConnector1">
            <a:avLst/>
          </a:prstGeom>
          <a:ln w="317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rot="5400000" flipH="1" flipV="1">
            <a:off x="107504" y="2924944"/>
            <a:ext cx="3528392" cy="792088"/>
          </a:xfrm>
          <a:prstGeom prst="straightConnector1">
            <a:avLst/>
          </a:prstGeom>
          <a:ln w="317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2" name="ZoneTexte 31"/>
          <p:cNvSpPr txBox="1"/>
          <p:nvPr/>
        </p:nvSpPr>
        <p:spPr>
          <a:xfrm>
            <a:off x="2555776" y="2636912"/>
            <a:ext cx="3583994" cy="954107"/>
          </a:xfrm>
          <a:prstGeom prst="rect">
            <a:avLst/>
          </a:prstGeom>
          <a:noFill/>
        </p:spPr>
        <p:txBody>
          <a:bodyPr wrap="none" rtlCol="0">
            <a:spAutoFit/>
          </a:bodyPr>
          <a:lstStyle/>
          <a:p>
            <a:r>
              <a:rPr lang="fr-FR" sz="2800" dirty="0" smtClean="0">
                <a:solidFill>
                  <a:schemeClr val="accent4">
                    <a:lumMod val="75000"/>
                  </a:schemeClr>
                </a:solidFill>
              </a:rPr>
              <a:t>Réponse DNS</a:t>
            </a:r>
          </a:p>
          <a:p>
            <a:r>
              <a:rPr lang="fr-FR" sz="2800" dirty="0" smtClean="0">
                <a:solidFill>
                  <a:schemeClr val="accent4">
                    <a:lumMod val="75000"/>
                  </a:schemeClr>
                </a:solidFill>
              </a:rPr>
              <a:t>www.sqli.com = 1.2.3.4</a:t>
            </a:r>
            <a:endParaRPr lang="fr-FR" sz="2800" dirty="0">
              <a:solidFill>
                <a:schemeClr val="accent4">
                  <a:lumMod val="75000"/>
                </a:schemeClr>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cstate="email"/>
          <a:srcRect/>
          <a:stretch>
            <a:fillRect/>
          </a:stretch>
        </p:blipFill>
        <p:spPr bwMode="auto">
          <a:xfrm>
            <a:off x="1115616" y="260648"/>
            <a:ext cx="1296144" cy="940312"/>
          </a:xfrm>
          <a:prstGeom prst="rect">
            <a:avLst/>
          </a:prstGeom>
          <a:noFill/>
          <a:ln w="9525">
            <a:noFill/>
            <a:miter lim="800000"/>
            <a:headEnd/>
            <a:tailEnd/>
          </a:ln>
        </p:spPr>
      </p:pic>
      <p:pic>
        <p:nvPicPr>
          <p:cNvPr id="11269" name="Picture 5"/>
          <p:cNvPicPr>
            <a:picLocks noChangeAspect="1" noChangeArrowheads="1"/>
          </p:cNvPicPr>
          <p:nvPr/>
        </p:nvPicPr>
        <p:blipFill>
          <a:blip r:embed="rId4" cstate="email"/>
          <a:srcRect/>
          <a:stretch>
            <a:fillRect/>
          </a:stretch>
        </p:blipFill>
        <p:spPr bwMode="auto">
          <a:xfrm>
            <a:off x="1043608" y="5013176"/>
            <a:ext cx="1944216" cy="907530"/>
          </a:xfrm>
          <a:prstGeom prst="rect">
            <a:avLst/>
          </a:prstGeom>
          <a:noFill/>
          <a:ln w="9525">
            <a:noFill/>
            <a:miter lim="800000"/>
            <a:headEnd/>
            <a:tailEnd/>
          </a:ln>
        </p:spPr>
      </p:pic>
      <p:sp>
        <p:nvSpPr>
          <p:cNvPr id="9" name="ZoneTexte 8"/>
          <p:cNvSpPr txBox="1"/>
          <p:nvPr/>
        </p:nvSpPr>
        <p:spPr>
          <a:xfrm>
            <a:off x="2411760" y="764704"/>
            <a:ext cx="1860317" cy="400110"/>
          </a:xfrm>
          <a:prstGeom prst="rect">
            <a:avLst/>
          </a:prstGeom>
          <a:noFill/>
        </p:spPr>
        <p:txBody>
          <a:bodyPr wrap="none" rtlCol="0">
            <a:spAutoFit/>
          </a:bodyPr>
          <a:lstStyle/>
          <a:p>
            <a:r>
              <a:rPr lang="fr-FR" sz="2000" b="1" dirty="0" smtClean="0"/>
              <a:t>Navigateur web</a:t>
            </a:r>
            <a:endParaRPr lang="fr-FR" sz="2000" b="1" dirty="0"/>
          </a:p>
        </p:txBody>
      </p:sp>
      <p:sp>
        <p:nvSpPr>
          <p:cNvPr id="10" name="ZoneTexte 9"/>
          <p:cNvSpPr txBox="1"/>
          <p:nvPr/>
        </p:nvSpPr>
        <p:spPr>
          <a:xfrm>
            <a:off x="2987824" y="5301208"/>
            <a:ext cx="1505027" cy="400110"/>
          </a:xfrm>
          <a:prstGeom prst="rect">
            <a:avLst/>
          </a:prstGeom>
          <a:noFill/>
        </p:spPr>
        <p:txBody>
          <a:bodyPr wrap="none" rtlCol="0">
            <a:spAutoFit/>
          </a:bodyPr>
          <a:lstStyle/>
          <a:p>
            <a:r>
              <a:rPr lang="fr-FR" sz="2000" b="1" dirty="0" smtClean="0"/>
              <a:t>Serveur</a:t>
            </a:r>
            <a:r>
              <a:rPr lang="fr-FR" sz="1400" b="1" dirty="0" smtClean="0"/>
              <a:t> </a:t>
            </a:r>
            <a:r>
              <a:rPr lang="fr-FR" sz="2000" b="1" dirty="0" smtClean="0"/>
              <a:t>web</a:t>
            </a:r>
            <a:endParaRPr lang="fr-FR" sz="1400" b="1" dirty="0"/>
          </a:p>
        </p:txBody>
      </p:sp>
      <p:cxnSp>
        <p:nvCxnSpPr>
          <p:cNvPr id="7" name="Connecteur droit 6"/>
          <p:cNvCxnSpPr/>
          <p:nvPr/>
        </p:nvCxnSpPr>
        <p:spPr>
          <a:xfrm>
            <a:off x="755576" y="1412776"/>
            <a:ext cx="7812000" cy="0"/>
          </a:xfrm>
          <a:prstGeom prst="line">
            <a:avLst/>
          </a:prstGeom>
          <a:ln w="38100" cmpd="sng">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683568" y="5085184"/>
            <a:ext cx="7812000" cy="0"/>
          </a:xfrm>
          <a:prstGeom prst="line">
            <a:avLst/>
          </a:prstGeom>
          <a:ln w="38100" cmpd="sng">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1" name="Étoile à 7 branches 10"/>
          <p:cNvSpPr/>
          <p:nvPr/>
        </p:nvSpPr>
        <p:spPr>
          <a:xfrm>
            <a:off x="179512" y="1124744"/>
            <a:ext cx="648072" cy="576064"/>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p:nvPr/>
        </p:nvCxnSpPr>
        <p:spPr>
          <a:xfrm rot="16200000" flipH="1">
            <a:off x="-576572" y="3032956"/>
            <a:ext cx="3240360" cy="720080"/>
          </a:xfrm>
          <a:prstGeom prst="straightConnector1">
            <a:avLst/>
          </a:prstGeom>
          <a:ln w="317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rot="5400000" flipH="1" flipV="1">
            <a:off x="107504" y="2924944"/>
            <a:ext cx="3528392" cy="792088"/>
          </a:xfrm>
          <a:prstGeom prst="straightConnector1">
            <a:avLst/>
          </a:prstGeom>
          <a:ln w="317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a:off x="1043608" y="1844824"/>
            <a:ext cx="936104" cy="1588"/>
          </a:xfrm>
          <a:prstGeom prst="straightConnector1">
            <a:avLst/>
          </a:prstGeom>
          <a:ln w="317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2411760" y="2204864"/>
            <a:ext cx="5726504" cy="1569660"/>
          </a:xfrm>
          <a:prstGeom prst="rect">
            <a:avLst/>
          </a:prstGeom>
          <a:noFill/>
        </p:spPr>
        <p:txBody>
          <a:bodyPr wrap="none" rtlCol="0">
            <a:spAutoFit/>
          </a:bodyPr>
          <a:lstStyle/>
          <a:p>
            <a:r>
              <a:rPr lang="fr-FR" sz="2400" dirty="0" smtClean="0">
                <a:solidFill>
                  <a:srgbClr val="FF0000"/>
                </a:solidFill>
              </a:rPr>
              <a:t>Latence (</a:t>
            </a:r>
            <a:r>
              <a:rPr lang="fr-FR" sz="2400" dirty="0" err="1" smtClean="0">
                <a:solidFill>
                  <a:srgbClr val="FF0000"/>
                </a:solidFill>
              </a:rPr>
              <a:t>ping</a:t>
            </a:r>
            <a:r>
              <a:rPr lang="fr-FR" sz="2400" dirty="0" smtClean="0">
                <a:solidFill>
                  <a:srgbClr val="FF0000"/>
                </a:solidFill>
              </a:rPr>
              <a:t>)</a:t>
            </a:r>
          </a:p>
          <a:p>
            <a:r>
              <a:rPr lang="fr-FR" sz="2400" dirty="0" smtClean="0">
                <a:solidFill>
                  <a:srgbClr val="FF0000"/>
                </a:solidFill>
              </a:rPr>
              <a:t>Moyenne ADSL France : 50ms</a:t>
            </a:r>
          </a:p>
          <a:p>
            <a:r>
              <a:rPr lang="fr-FR" sz="2400" dirty="0" smtClean="0">
                <a:solidFill>
                  <a:srgbClr val="FF0000"/>
                </a:solidFill>
              </a:rPr>
              <a:t>Peut dépasser les 100ms avec l’international</a:t>
            </a:r>
          </a:p>
          <a:p>
            <a:r>
              <a:rPr lang="fr-FR" sz="2400" dirty="0" smtClean="0">
                <a:solidFill>
                  <a:srgbClr val="FF0000"/>
                </a:solidFill>
              </a:rPr>
              <a:t>Voire les 300ms sur réseau mobile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rayures.png"/>
          <p:cNvPicPr>
            <a:picLocks noChangeAspect="1"/>
          </p:cNvPicPr>
          <p:nvPr/>
        </p:nvPicPr>
        <p:blipFill>
          <a:blip r:embed="rId3" cstate="email"/>
          <a:srcRect/>
          <a:stretch>
            <a:fillRect/>
          </a:stretch>
        </p:blipFill>
        <p:spPr>
          <a:xfrm>
            <a:off x="1115616" y="4481297"/>
            <a:ext cx="2232248" cy="1972039"/>
          </a:xfrm>
          <a:prstGeom prst="rect">
            <a:avLst/>
          </a:prstGeom>
        </p:spPr>
      </p:pic>
      <p:pic>
        <p:nvPicPr>
          <p:cNvPr id="9" name="Image 8" descr="sqli-groupe.png"/>
          <p:cNvPicPr>
            <a:picLocks noChangeAspect="1"/>
          </p:cNvPicPr>
          <p:nvPr/>
        </p:nvPicPr>
        <p:blipFill>
          <a:blip r:embed="rId4" cstate="email"/>
          <a:stretch>
            <a:fillRect/>
          </a:stretch>
        </p:blipFill>
        <p:spPr>
          <a:xfrm>
            <a:off x="971600" y="1961017"/>
            <a:ext cx="2448272" cy="2448272"/>
          </a:xfrm>
          <a:prstGeom prst="rect">
            <a:avLst/>
          </a:prstGeom>
        </p:spPr>
      </p:pic>
      <p:sp>
        <p:nvSpPr>
          <p:cNvPr id="10" name="ZoneTexte 9"/>
          <p:cNvSpPr txBox="1"/>
          <p:nvPr/>
        </p:nvSpPr>
        <p:spPr>
          <a:xfrm>
            <a:off x="3851920" y="2276872"/>
            <a:ext cx="4790735" cy="1792798"/>
          </a:xfrm>
          <a:prstGeom prst="rect">
            <a:avLst/>
          </a:prstGeom>
          <a:noFill/>
        </p:spPr>
        <p:txBody>
          <a:bodyPr wrap="none" rtlCol="0">
            <a:spAutoFit/>
          </a:bodyPr>
          <a:lstStyle/>
          <a:p>
            <a:r>
              <a:rPr lang="fr-FR" dirty="0" smtClean="0"/>
              <a:t>Consultant Web</a:t>
            </a:r>
          </a:p>
          <a:p>
            <a:endParaRPr lang="fr-FR" sz="1050" dirty="0" smtClean="0"/>
          </a:p>
          <a:p>
            <a:r>
              <a:rPr lang="fr-FR" dirty="0" smtClean="0"/>
              <a:t>http://www.sqli.com/  –  edaspet@sqli.com</a:t>
            </a:r>
          </a:p>
          <a:p>
            <a:r>
              <a:rPr lang="fr-FR" dirty="0" smtClean="0"/>
              <a:t>Société de service en ingénierie informatique</a:t>
            </a:r>
          </a:p>
          <a:p>
            <a:endParaRPr lang="fr-FR" sz="1000" dirty="0" smtClean="0"/>
          </a:p>
          <a:p>
            <a:r>
              <a:rPr lang="fr-FR" dirty="0" smtClean="0"/>
              <a:t>Recrute ! experts, architectes, chefs de projet, …</a:t>
            </a:r>
            <a:br>
              <a:rPr lang="fr-FR" dirty="0" smtClean="0"/>
            </a:br>
            <a:r>
              <a:rPr lang="fr-FR" dirty="0" smtClean="0"/>
              <a:t>PHP, </a:t>
            </a:r>
            <a:r>
              <a:rPr lang="fr-FR" dirty="0" err="1" smtClean="0"/>
              <a:t>Magento</a:t>
            </a:r>
            <a:r>
              <a:rPr lang="fr-FR" dirty="0" smtClean="0"/>
              <a:t>, </a:t>
            </a:r>
            <a:r>
              <a:rPr lang="fr-FR" dirty="0" err="1" smtClean="0"/>
              <a:t>Symfony</a:t>
            </a:r>
            <a:r>
              <a:rPr lang="fr-FR" dirty="0" smtClean="0"/>
              <a:t>, Zend Framework</a:t>
            </a:r>
            <a:endParaRPr lang="fr-FR" dirty="0"/>
          </a:p>
        </p:txBody>
      </p:sp>
      <p:sp>
        <p:nvSpPr>
          <p:cNvPr id="12" name="ZoneTexte 11"/>
          <p:cNvSpPr txBox="1"/>
          <p:nvPr/>
        </p:nvSpPr>
        <p:spPr>
          <a:xfrm>
            <a:off x="3851920" y="4581128"/>
            <a:ext cx="4122026" cy="1800493"/>
          </a:xfrm>
          <a:prstGeom prst="rect">
            <a:avLst/>
          </a:prstGeom>
          <a:noFill/>
        </p:spPr>
        <p:txBody>
          <a:bodyPr wrap="none" rtlCol="0">
            <a:spAutoFit/>
          </a:bodyPr>
          <a:lstStyle/>
          <a:p>
            <a:r>
              <a:rPr lang="fr-FR" dirty="0" smtClean="0"/>
              <a:t>Auteur « PHP 5 avancé », éditions </a:t>
            </a:r>
            <a:r>
              <a:rPr lang="fr-FR" dirty="0" err="1" smtClean="0"/>
              <a:t>Eyrolles</a:t>
            </a:r>
            <a:endParaRPr lang="fr-FR" dirty="0" smtClean="0"/>
          </a:p>
          <a:p>
            <a:r>
              <a:rPr lang="fr-FR" dirty="0" smtClean="0"/>
              <a:t>Fondateur des conférences « Paris Web »</a:t>
            </a:r>
          </a:p>
          <a:p>
            <a:endParaRPr lang="fr-FR" sz="1050" dirty="0" smtClean="0"/>
          </a:p>
          <a:p>
            <a:r>
              <a:rPr lang="fr-FR" dirty="0" smtClean="0"/>
              <a:t>Groupe utilisateur </a:t>
            </a:r>
            <a:r>
              <a:rPr lang="fr-FR" dirty="0" err="1" smtClean="0"/>
              <a:t>webperf</a:t>
            </a:r>
            <a:r>
              <a:rPr lang="fr-FR" dirty="0" smtClean="0"/>
              <a:t> français</a:t>
            </a:r>
          </a:p>
          <a:p>
            <a:r>
              <a:rPr lang="fr-FR" dirty="0" smtClean="0"/>
              <a:t>Livre </a:t>
            </a:r>
            <a:r>
              <a:rPr lang="fr-FR" dirty="0" err="1" smtClean="0"/>
              <a:t>webperf</a:t>
            </a:r>
            <a:r>
              <a:rPr lang="fr-FR" dirty="0" smtClean="0"/>
              <a:t> en cours de rédaction</a:t>
            </a:r>
          </a:p>
          <a:p>
            <a:endParaRPr lang="fr-FR" sz="1050" dirty="0" smtClean="0"/>
          </a:p>
          <a:p>
            <a:r>
              <a:rPr lang="fr-FR" dirty="0" smtClean="0"/>
              <a:t>http://http://eric.daspet.name/ </a:t>
            </a:r>
          </a:p>
        </p:txBody>
      </p:sp>
      <p:pic>
        <p:nvPicPr>
          <p:cNvPr id="14" name="Image 13" descr="eric-daspet-thumb-143x143-11.jpg"/>
          <p:cNvPicPr>
            <a:picLocks noChangeAspect="1"/>
          </p:cNvPicPr>
          <p:nvPr/>
        </p:nvPicPr>
        <p:blipFill>
          <a:blip r:embed="rId5" cstate="email"/>
          <a:stretch>
            <a:fillRect/>
          </a:stretch>
        </p:blipFill>
        <p:spPr>
          <a:xfrm rot="21127011" flipH="1">
            <a:off x="1331640" y="188201"/>
            <a:ext cx="1944216" cy="1944216"/>
          </a:xfrm>
          <a:prstGeom prst="rect">
            <a:avLst/>
          </a:prstGeom>
        </p:spPr>
      </p:pic>
      <p:sp>
        <p:nvSpPr>
          <p:cNvPr id="15" name="ZoneTexte 14"/>
          <p:cNvSpPr txBox="1"/>
          <p:nvPr/>
        </p:nvSpPr>
        <p:spPr>
          <a:xfrm>
            <a:off x="3851920" y="980728"/>
            <a:ext cx="3515514" cy="807913"/>
          </a:xfrm>
          <a:prstGeom prst="rect">
            <a:avLst/>
          </a:prstGeom>
          <a:noFill/>
        </p:spPr>
        <p:txBody>
          <a:bodyPr wrap="none" rtlCol="0">
            <a:spAutoFit/>
          </a:bodyPr>
          <a:lstStyle/>
          <a:p>
            <a:endParaRPr lang="fr-FR" sz="1050" dirty="0" smtClean="0"/>
          </a:p>
          <a:p>
            <a:r>
              <a:rPr lang="fr-FR" dirty="0" smtClean="0"/>
              <a:t>PHP, Web, Performance, Innovation</a:t>
            </a:r>
            <a:br>
              <a:rPr lang="fr-FR" dirty="0" smtClean="0"/>
            </a:br>
            <a:r>
              <a:rPr lang="fr-FR" dirty="0" smtClean="0"/>
              <a:t>Qualité, Excellence technique</a:t>
            </a:r>
            <a:endParaRPr lang="fr-FR" dirty="0"/>
          </a:p>
        </p:txBody>
      </p:sp>
      <p:sp>
        <p:nvSpPr>
          <p:cNvPr id="17" name="Titre 16"/>
          <p:cNvSpPr>
            <a:spLocks noGrp="1"/>
          </p:cNvSpPr>
          <p:nvPr>
            <p:ph type="title" idx="4294967295"/>
          </p:nvPr>
        </p:nvSpPr>
        <p:spPr>
          <a:xfrm>
            <a:off x="539552" y="332656"/>
            <a:ext cx="8229600" cy="1143000"/>
          </a:xfrm>
        </p:spPr>
        <p:txBody>
          <a:bodyPr/>
          <a:lstStyle/>
          <a:p>
            <a:pPr rtl="0" eaLnBrk="1" latinLnBrk="0" hangingPunct="1"/>
            <a:r>
              <a:rPr lang="fr-FR" sz="2400" b="1" i="1" kern="1200" dirty="0" smtClean="0">
                <a:solidFill>
                  <a:schemeClr val="tx1"/>
                </a:solidFill>
                <a:latin typeface="Calibri"/>
                <a:ea typeface="+mn-ea"/>
                <a:cs typeface="+mn-cs"/>
              </a:rPr>
              <a:t>Éric </a:t>
            </a:r>
            <a:r>
              <a:rPr lang="fr-FR" sz="2400" b="1" i="1" kern="1200" dirty="0" err="1" smtClean="0">
                <a:solidFill>
                  <a:schemeClr val="tx1"/>
                </a:solidFill>
                <a:latin typeface="Calibri"/>
                <a:ea typeface="+mn-ea"/>
                <a:cs typeface="+mn-cs"/>
              </a:rPr>
              <a:t>Daspet</a:t>
            </a:r>
            <a:endParaRPr lang="fr-FR" sz="2400" b="1" i="1" kern="1200" dirty="0" smtClean="0">
              <a:solidFill>
                <a:schemeClr val="tx1"/>
              </a:solidFill>
              <a:latin typeface="Calibri"/>
              <a:ea typeface="+mn-ea"/>
              <a:cs typeface="+mn-c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cstate="email"/>
          <a:srcRect/>
          <a:stretch>
            <a:fillRect/>
          </a:stretch>
        </p:blipFill>
        <p:spPr bwMode="auto">
          <a:xfrm>
            <a:off x="1115616" y="260648"/>
            <a:ext cx="1296144" cy="940312"/>
          </a:xfrm>
          <a:prstGeom prst="rect">
            <a:avLst/>
          </a:prstGeom>
          <a:noFill/>
          <a:ln w="9525">
            <a:noFill/>
            <a:miter lim="800000"/>
            <a:headEnd/>
            <a:tailEnd/>
          </a:ln>
        </p:spPr>
      </p:pic>
      <p:pic>
        <p:nvPicPr>
          <p:cNvPr id="11269" name="Picture 5"/>
          <p:cNvPicPr>
            <a:picLocks noChangeAspect="1" noChangeArrowheads="1"/>
          </p:cNvPicPr>
          <p:nvPr/>
        </p:nvPicPr>
        <p:blipFill>
          <a:blip r:embed="rId4" cstate="email"/>
          <a:srcRect/>
          <a:stretch>
            <a:fillRect/>
          </a:stretch>
        </p:blipFill>
        <p:spPr bwMode="auto">
          <a:xfrm>
            <a:off x="1043608" y="5013176"/>
            <a:ext cx="1944216" cy="907530"/>
          </a:xfrm>
          <a:prstGeom prst="rect">
            <a:avLst/>
          </a:prstGeom>
          <a:noFill/>
          <a:ln w="9525">
            <a:noFill/>
            <a:miter lim="800000"/>
            <a:headEnd/>
            <a:tailEnd/>
          </a:ln>
        </p:spPr>
      </p:pic>
      <p:sp>
        <p:nvSpPr>
          <p:cNvPr id="9" name="ZoneTexte 8"/>
          <p:cNvSpPr txBox="1"/>
          <p:nvPr/>
        </p:nvSpPr>
        <p:spPr>
          <a:xfrm>
            <a:off x="2411760" y="764704"/>
            <a:ext cx="1860317" cy="400110"/>
          </a:xfrm>
          <a:prstGeom prst="rect">
            <a:avLst/>
          </a:prstGeom>
          <a:noFill/>
        </p:spPr>
        <p:txBody>
          <a:bodyPr wrap="none" rtlCol="0">
            <a:spAutoFit/>
          </a:bodyPr>
          <a:lstStyle/>
          <a:p>
            <a:r>
              <a:rPr lang="fr-FR" sz="2000" b="1" dirty="0" smtClean="0"/>
              <a:t>Navigateur web</a:t>
            </a:r>
            <a:endParaRPr lang="fr-FR" sz="2000" b="1" dirty="0"/>
          </a:p>
        </p:txBody>
      </p:sp>
      <p:sp>
        <p:nvSpPr>
          <p:cNvPr id="10" name="ZoneTexte 9"/>
          <p:cNvSpPr txBox="1"/>
          <p:nvPr/>
        </p:nvSpPr>
        <p:spPr>
          <a:xfrm>
            <a:off x="2987824" y="5301208"/>
            <a:ext cx="1505027" cy="400110"/>
          </a:xfrm>
          <a:prstGeom prst="rect">
            <a:avLst/>
          </a:prstGeom>
          <a:noFill/>
        </p:spPr>
        <p:txBody>
          <a:bodyPr wrap="none" rtlCol="0">
            <a:spAutoFit/>
          </a:bodyPr>
          <a:lstStyle/>
          <a:p>
            <a:r>
              <a:rPr lang="fr-FR" sz="2000" b="1" dirty="0" smtClean="0"/>
              <a:t>Serveur</a:t>
            </a:r>
            <a:r>
              <a:rPr lang="fr-FR" sz="1400" b="1" dirty="0" smtClean="0"/>
              <a:t> </a:t>
            </a:r>
            <a:r>
              <a:rPr lang="fr-FR" sz="2000" b="1" dirty="0" smtClean="0"/>
              <a:t>web</a:t>
            </a:r>
            <a:endParaRPr lang="fr-FR" sz="1400" b="1" dirty="0"/>
          </a:p>
        </p:txBody>
      </p:sp>
      <p:cxnSp>
        <p:nvCxnSpPr>
          <p:cNvPr id="7" name="Connecteur droit 6"/>
          <p:cNvCxnSpPr/>
          <p:nvPr/>
        </p:nvCxnSpPr>
        <p:spPr>
          <a:xfrm>
            <a:off x="755576" y="1412776"/>
            <a:ext cx="7812000" cy="0"/>
          </a:xfrm>
          <a:prstGeom prst="line">
            <a:avLst/>
          </a:prstGeom>
          <a:ln w="38100" cmpd="sng">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683568" y="5085184"/>
            <a:ext cx="7812000" cy="0"/>
          </a:xfrm>
          <a:prstGeom prst="line">
            <a:avLst/>
          </a:prstGeom>
          <a:ln w="38100" cmpd="sng">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1" name="Étoile à 7 branches 10"/>
          <p:cNvSpPr/>
          <p:nvPr/>
        </p:nvSpPr>
        <p:spPr>
          <a:xfrm>
            <a:off x="179512" y="1124744"/>
            <a:ext cx="648072" cy="576064"/>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p:nvPr/>
        </p:nvCxnSpPr>
        <p:spPr>
          <a:xfrm rot="16200000" flipH="1">
            <a:off x="-576572" y="3032956"/>
            <a:ext cx="3240360" cy="720080"/>
          </a:xfrm>
          <a:prstGeom prst="straightConnector1">
            <a:avLst/>
          </a:prstGeom>
          <a:ln w="317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rot="5400000" flipH="1" flipV="1">
            <a:off x="107504" y="2924944"/>
            <a:ext cx="3528392" cy="792088"/>
          </a:xfrm>
          <a:prstGeom prst="straightConnector1">
            <a:avLst/>
          </a:prstGeom>
          <a:ln w="317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rot="16200000" flipH="1">
            <a:off x="1079612" y="2816932"/>
            <a:ext cx="3456384" cy="936104"/>
          </a:xfrm>
          <a:prstGeom prst="straightConnector1">
            <a:avLst/>
          </a:prstGeom>
          <a:ln w="3175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4355976" y="2420888"/>
            <a:ext cx="3602653" cy="1384995"/>
          </a:xfrm>
          <a:prstGeom prst="rect">
            <a:avLst/>
          </a:prstGeom>
          <a:noFill/>
        </p:spPr>
        <p:txBody>
          <a:bodyPr wrap="none" rtlCol="0">
            <a:spAutoFit/>
          </a:bodyPr>
          <a:lstStyle/>
          <a:p>
            <a:r>
              <a:rPr lang="fr-FR" sz="2800" dirty="0" smtClean="0">
                <a:solidFill>
                  <a:schemeClr val="accent6">
                    <a:lumMod val="50000"/>
                  </a:schemeClr>
                </a:solidFill>
              </a:rPr>
              <a:t>SYN TCP</a:t>
            </a:r>
            <a:br>
              <a:rPr lang="fr-FR" sz="2800" dirty="0" smtClean="0">
                <a:solidFill>
                  <a:schemeClr val="accent6">
                    <a:lumMod val="50000"/>
                  </a:schemeClr>
                </a:solidFill>
              </a:rPr>
            </a:br>
            <a:r>
              <a:rPr lang="fr-FR" sz="2800" dirty="0" smtClean="0">
                <a:solidFill>
                  <a:schemeClr val="accent6">
                    <a:lumMod val="50000"/>
                  </a:schemeClr>
                </a:solidFill>
              </a:rPr>
              <a:t>La connexion est initiée</a:t>
            </a:r>
          </a:p>
          <a:p>
            <a:r>
              <a:rPr lang="fr-FR" sz="2800" dirty="0" smtClean="0">
                <a:solidFill>
                  <a:schemeClr val="accent6">
                    <a:lumMod val="50000"/>
                  </a:schemeClr>
                </a:solidFill>
              </a:rPr>
              <a:t>On peut communiquer</a:t>
            </a:r>
            <a:endParaRPr lang="fr-FR" sz="2800" dirty="0">
              <a:solidFill>
                <a:schemeClr val="accent6">
                  <a:lumMod val="50000"/>
                </a:schemeClr>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cstate="email"/>
          <a:srcRect/>
          <a:stretch>
            <a:fillRect/>
          </a:stretch>
        </p:blipFill>
        <p:spPr bwMode="auto">
          <a:xfrm>
            <a:off x="1115616" y="260648"/>
            <a:ext cx="1296144" cy="940312"/>
          </a:xfrm>
          <a:prstGeom prst="rect">
            <a:avLst/>
          </a:prstGeom>
          <a:noFill/>
          <a:ln w="9525">
            <a:noFill/>
            <a:miter lim="800000"/>
            <a:headEnd/>
            <a:tailEnd/>
          </a:ln>
        </p:spPr>
      </p:pic>
      <p:pic>
        <p:nvPicPr>
          <p:cNvPr id="11269" name="Picture 5"/>
          <p:cNvPicPr>
            <a:picLocks noChangeAspect="1" noChangeArrowheads="1"/>
          </p:cNvPicPr>
          <p:nvPr/>
        </p:nvPicPr>
        <p:blipFill>
          <a:blip r:embed="rId4" cstate="email"/>
          <a:srcRect/>
          <a:stretch>
            <a:fillRect/>
          </a:stretch>
        </p:blipFill>
        <p:spPr bwMode="auto">
          <a:xfrm>
            <a:off x="1043608" y="5013176"/>
            <a:ext cx="1944216" cy="907530"/>
          </a:xfrm>
          <a:prstGeom prst="rect">
            <a:avLst/>
          </a:prstGeom>
          <a:noFill/>
          <a:ln w="9525">
            <a:noFill/>
            <a:miter lim="800000"/>
            <a:headEnd/>
            <a:tailEnd/>
          </a:ln>
        </p:spPr>
      </p:pic>
      <p:sp>
        <p:nvSpPr>
          <p:cNvPr id="9" name="ZoneTexte 8"/>
          <p:cNvSpPr txBox="1"/>
          <p:nvPr/>
        </p:nvSpPr>
        <p:spPr>
          <a:xfrm>
            <a:off x="2411760" y="764704"/>
            <a:ext cx="1860317" cy="400110"/>
          </a:xfrm>
          <a:prstGeom prst="rect">
            <a:avLst/>
          </a:prstGeom>
          <a:noFill/>
        </p:spPr>
        <p:txBody>
          <a:bodyPr wrap="none" rtlCol="0">
            <a:spAutoFit/>
          </a:bodyPr>
          <a:lstStyle/>
          <a:p>
            <a:r>
              <a:rPr lang="fr-FR" sz="2000" b="1" dirty="0" smtClean="0"/>
              <a:t>Navigateur web</a:t>
            </a:r>
            <a:endParaRPr lang="fr-FR" sz="2000" b="1" dirty="0"/>
          </a:p>
        </p:txBody>
      </p:sp>
      <p:sp>
        <p:nvSpPr>
          <p:cNvPr id="10" name="ZoneTexte 9"/>
          <p:cNvSpPr txBox="1"/>
          <p:nvPr/>
        </p:nvSpPr>
        <p:spPr>
          <a:xfrm>
            <a:off x="2987824" y="5301208"/>
            <a:ext cx="1505027" cy="400110"/>
          </a:xfrm>
          <a:prstGeom prst="rect">
            <a:avLst/>
          </a:prstGeom>
          <a:noFill/>
        </p:spPr>
        <p:txBody>
          <a:bodyPr wrap="none" rtlCol="0">
            <a:spAutoFit/>
          </a:bodyPr>
          <a:lstStyle/>
          <a:p>
            <a:r>
              <a:rPr lang="fr-FR" sz="2000" b="1" dirty="0" smtClean="0"/>
              <a:t>Serveur</a:t>
            </a:r>
            <a:r>
              <a:rPr lang="fr-FR" sz="1400" b="1" dirty="0" smtClean="0"/>
              <a:t> </a:t>
            </a:r>
            <a:r>
              <a:rPr lang="fr-FR" sz="2000" b="1" dirty="0" smtClean="0"/>
              <a:t>web</a:t>
            </a:r>
            <a:endParaRPr lang="fr-FR" sz="1400" b="1" dirty="0"/>
          </a:p>
        </p:txBody>
      </p:sp>
      <p:cxnSp>
        <p:nvCxnSpPr>
          <p:cNvPr id="7" name="Connecteur droit 6"/>
          <p:cNvCxnSpPr/>
          <p:nvPr/>
        </p:nvCxnSpPr>
        <p:spPr>
          <a:xfrm>
            <a:off x="755576" y="1412776"/>
            <a:ext cx="7812000" cy="0"/>
          </a:xfrm>
          <a:prstGeom prst="line">
            <a:avLst/>
          </a:prstGeom>
          <a:ln w="38100" cmpd="sng">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683568" y="5085184"/>
            <a:ext cx="7812000" cy="0"/>
          </a:xfrm>
          <a:prstGeom prst="line">
            <a:avLst/>
          </a:prstGeom>
          <a:ln w="38100" cmpd="sng">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1" name="Étoile à 7 branches 10"/>
          <p:cNvSpPr/>
          <p:nvPr/>
        </p:nvSpPr>
        <p:spPr>
          <a:xfrm>
            <a:off x="179512" y="1124744"/>
            <a:ext cx="648072" cy="576064"/>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p:nvPr/>
        </p:nvCxnSpPr>
        <p:spPr>
          <a:xfrm rot="16200000" flipH="1">
            <a:off x="-576572" y="3032956"/>
            <a:ext cx="3240360" cy="720080"/>
          </a:xfrm>
          <a:prstGeom prst="straightConnector1">
            <a:avLst/>
          </a:prstGeom>
          <a:ln w="317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rot="5400000" flipH="1" flipV="1">
            <a:off x="107504" y="2924944"/>
            <a:ext cx="3528392" cy="792088"/>
          </a:xfrm>
          <a:prstGeom prst="straightConnector1">
            <a:avLst/>
          </a:prstGeom>
          <a:ln w="317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rot="16200000" flipH="1">
            <a:off x="1079612" y="2816932"/>
            <a:ext cx="3456384" cy="936104"/>
          </a:xfrm>
          <a:prstGeom prst="straightConnector1">
            <a:avLst/>
          </a:prstGeom>
          <a:ln w="3175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rot="5400000" flipH="1" flipV="1">
            <a:off x="1979712" y="2924944"/>
            <a:ext cx="3456384" cy="720080"/>
          </a:xfrm>
          <a:prstGeom prst="straightConnector1">
            <a:avLst/>
          </a:prstGeom>
          <a:ln w="3175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4355976" y="2420888"/>
            <a:ext cx="3602653" cy="1384995"/>
          </a:xfrm>
          <a:prstGeom prst="rect">
            <a:avLst/>
          </a:prstGeom>
          <a:noFill/>
        </p:spPr>
        <p:txBody>
          <a:bodyPr wrap="none" rtlCol="0">
            <a:spAutoFit/>
          </a:bodyPr>
          <a:lstStyle/>
          <a:p>
            <a:r>
              <a:rPr lang="fr-FR" sz="2800" dirty="0" smtClean="0">
                <a:solidFill>
                  <a:schemeClr val="accent6">
                    <a:lumMod val="50000"/>
                  </a:schemeClr>
                </a:solidFill>
              </a:rPr>
              <a:t>ACK TCP</a:t>
            </a:r>
            <a:br>
              <a:rPr lang="fr-FR" sz="2800" dirty="0" smtClean="0">
                <a:solidFill>
                  <a:schemeClr val="accent6">
                    <a:lumMod val="50000"/>
                  </a:schemeClr>
                </a:solidFill>
              </a:rPr>
            </a:br>
            <a:r>
              <a:rPr lang="fr-FR" sz="2800" dirty="0" smtClean="0">
                <a:solidFill>
                  <a:schemeClr val="accent6">
                    <a:lumMod val="50000"/>
                  </a:schemeClr>
                </a:solidFill>
              </a:rPr>
              <a:t>La connexion est initiée</a:t>
            </a:r>
          </a:p>
          <a:p>
            <a:r>
              <a:rPr lang="fr-FR" sz="2800" dirty="0" smtClean="0">
                <a:solidFill>
                  <a:schemeClr val="accent6">
                    <a:lumMod val="50000"/>
                  </a:schemeClr>
                </a:solidFill>
              </a:rPr>
              <a:t>On peut communiquer</a:t>
            </a:r>
            <a:endParaRPr lang="fr-FR" sz="2800" dirty="0">
              <a:solidFill>
                <a:schemeClr val="accent6">
                  <a:lumMod val="50000"/>
                </a:schemeClr>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cstate="email"/>
          <a:srcRect/>
          <a:stretch>
            <a:fillRect/>
          </a:stretch>
        </p:blipFill>
        <p:spPr bwMode="auto">
          <a:xfrm>
            <a:off x="1115616" y="260648"/>
            <a:ext cx="1296144" cy="940312"/>
          </a:xfrm>
          <a:prstGeom prst="rect">
            <a:avLst/>
          </a:prstGeom>
          <a:noFill/>
          <a:ln w="9525">
            <a:noFill/>
            <a:miter lim="800000"/>
            <a:headEnd/>
            <a:tailEnd/>
          </a:ln>
        </p:spPr>
      </p:pic>
      <p:pic>
        <p:nvPicPr>
          <p:cNvPr id="11269" name="Picture 5"/>
          <p:cNvPicPr>
            <a:picLocks noChangeAspect="1" noChangeArrowheads="1"/>
          </p:cNvPicPr>
          <p:nvPr/>
        </p:nvPicPr>
        <p:blipFill>
          <a:blip r:embed="rId4" cstate="email"/>
          <a:srcRect/>
          <a:stretch>
            <a:fillRect/>
          </a:stretch>
        </p:blipFill>
        <p:spPr bwMode="auto">
          <a:xfrm>
            <a:off x="1043608" y="5013176"/>
            <a:ext cx="1944216" cy="907530"/>
          </a:xfrm>
          <a:prstGeom prst="rect">
            <a:avLst/>
          </a:prstGeom>
          <a:noFill/>
          <a:ln w="9525">
            <a:noFill/>
            <a:miter lim="800000"/>
            <a:headEnd/>
            <a:tailEnd/>
          </a:ln>
        </p:spPr>
      </p:pic>
      <p:sp>
        <p:nvSpPr>
          <p:cNvPr id="9" name="ZoneTexte 8"/>
          <p:cNvSpPr txBox="1"/>
          <p:nvPr/>
        </p:nvSpPr>
        <p:spPr>
          <a:xfrm>
            <a:off x="2411760" y="764704"/>
            <a:ext cx="1860317" cy="400110"/>
          </a:xfrm>
          <a:prstGeom prst="rect">
            <a:avLst/>
          </a:prstGeom>
          <a:noFill/>
        </p:spPr>
        <p:txBody>
          <a:bodyPr wrap="none" rtlCol="0">
            <a:spAutoFit/>
          </a:bodyPr>
          <a:lstStyle/>
          <a:p>
            <a:r>
              <a:rPr lang="fr-FR" sz="2000" b="1" dirty="0" smtClean="0"/>
              <a:t>Navigateur web</a:t>
            </a:r>
            <a:endParaRPr lang="fr-FR" sz="2000" b="1" dirty="0"/>
          </a:p>
        </p:txBody>
      </p:sp>
      <p:sp>
        <p:nvSpPr>
          <p:cNvPr id="10" name="ZoneTexte 9"/>
          <p:cNvSpPr txBox="1"/>
          <p:nvPr/>
        </p:nvSpPr>
        <p:spPr>
          <a:xfrm>
            <a:off x="2987824" y="5301208"/>
            <a:ext cx="1505027" cy="400110"/>
          </a:xfrm>
          <a:prstGeom prst="rect">
            <a:avLst/>
          </a:prstGeom>
          <a:noFill/>
        </p:spPr>
        <p:txBody>
          <a:bodyPr wrap="none" rtlCol="0">
            <a:spAutoFit/>
          </a:bodyPr>
          <a:lstStyle/>
          <a:p>
            <a:r>
              <a:rPr lang="fr-FR" sz="2000" b="1" dirty="0" smtClean="0"/>
              <a:t>Serveur</a:t>
            </a:r>
            <a:r>
              <a:rPr lang="fr-FR" sz="1400" b="1" dirty="0" smtClean="0"/>
              <a:t> </a:t>
            </a:r>
            <a:r>
              <a:rPr lang="fr-FR" sz="2000" b="1" dirty="0" smtClean="0"/>
              <a:t>web</a:t>
            </a:r>
            <a:endParaRPr lang="fr-FR" sz="1400" b="1" dirty="0"/>
          </a:p>
        </p:txBody>
      </p:sp>
      <p:cxnSp>
        <p:nvCxnSpPr>
          <p:cNvPr id="7" name="Connecteur droit 6"/>
          <p:cNvCxnSpPr/>
          <p:nvPr/>
        </p:nvCxnSpPr>
        <p:spPr>
          <a:xfrm>
            <a:off x="755576" y="1412776"/>
            <a:ext cx="7812000" cy="0"/>
          </a:xfrm>
          <a:prstGeom prst="line">
            <a:avLst/>
          </a:prstGeom>
          <a:ln w="38100" cmpd="sng">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683568" y="5085184"/>
            <a:ext cx="7812000" cy="0"/>
          </a:xfrm>
          <a:prstGeom prst="line">
            <a:avLst/>
          </a:prstGeom>
          <a:ln w="38100" cmpd="sng">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1" name="Étoile à 7 branches 10"/>
          <p:cNvSpPr/>
          <p:nvPr/>
        </p:nvSpPr>
        <p:spPr>
          <a:xfrm>
            <a:off x="179512" y="1124744"/>
            <a:ext cx="648072" cy="576064"/>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p:nvPr/>
        </p:nvCxnSpPr>
        <p:spPr>
          <a:xfrm rot="16200000" flipH="1">
            <a:off x="-576572" y="3032956"/>
            <a:ext cx="3240360" cy="720080"/>
          </a:xfrm>
          <a:prstGeom prst="straightConnector1">
            <a:avLst/>
          </a:prstGeom>
          <a:ln w="317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rot="5400000" flipH="1" flipV="1">
            <a:off x="107504" y="2924944"/>
            <a:ext cx="3528392" cy="792088"/>
          </a:xfrm>
          <a:prstGeom prst="straightConnector1">
            <a:avLst/>
          </a:prstGeom>
          <a:ln w="317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rot="16200000" flipH="1">
            <a:off x="1079612" y="2816932"/>
            <a:ext cx="3456384" cy="936104"/>
          </a:xfrm>
          <a:prstGeom prst="straightConnector1">
            <a:avLst/>
          </a:prstGeom>
          <a:ln w="3175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rot="5400000" flipH="1" flipV="1">
            <a:off x="1979712" y="2924944"/>
            <a:ext cx="3456384" cy="720080"/>
          </a:xfrm>
          <a:prstGeom prst="straightConnector1">
            <a:avLst/>
          </a:prstGeom>
          <a:ln w="3175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Parallélogramme 28"/>
          <p:cNvSpPr/>
          <p:nvPr/>
        </p:nvSpPr>
        <p:spPr>
          <a:xfrm flipH="1">
            <a:off x="4211960" y="1556792"/>
            <a:ext cx="1224136" cy="3456384"/>
          </a:xfrm>
          <a:prstGeom prst="parallelogram">
            <a:avLst>
              <a:gd name="adj" fmla="val 73428"/>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5508104" y="1700808"/>
            <a:ext cx="3308021" cy="3046988"/>
          </a:xfrm>
          <a:prstGeom prst="rect">
            <a:avLst/>
          </a:prstGeom>
          <a:noFill/>
        </p:spPr>
        <p:txBody>
          <a:bodyPr wrap="none" rtlCol="0">
            <a:spAutoFit/>
          </a:bodyPr>
          <a:lstStyle/>
          <a:p>
            <a:r>
              <a:rPr lang="fr-FR" sz="2400" dirty="0" smtClean="0">
                <a:solidFill>
                  <a:schemeClr val="accent3">
                    <a:lumMod val="50000"/>
                  </a:schemeClr>
                </a:solidFill>
              </a:rPr>
              <a:t>Requête HTTP</a:t>
            </a:r>
            <a:br>
              <a:rPr lang="fr-FR" sz="2400" dirty="0" smtClean="0">
                <a:solidFill>
                  <a:schemeClr val="accent3">
                    <a:lumMod val="50000"/>
                  </a:schemeClr>
                </a:solidFill>
              </a:rPr>
            </a:br>
            <a:r>
              <a:rPr lang="fr-FR" sz="2400" dirty="0" smtClean="0">
                <a:solidFill>
                  <a:schemeClr val="accent3">
                    <a:lumMod val="50000"/>
                  </a:schemeClr>
                </a:solidFill>
              </a:rPr>
              <a:t>(GET, POST)</a:t>
            </a:r>
            <a:br>
              <a:rPr lang="fr-FR" sz="2400" dirty="0" smtClean="0">
                <a:solidFill>
                  <a:schemeClr val="accent3">
                    <a:lumMod val="50000"/>
                  </a:schemeClr>
                </a:solidFill>
              </a:rPr>
            </a:br>
            <a:r>
              <a:rPr lang="fr-FR" sz="2400" dirty="0" smtClean="0">
                <a:solidFill>
                  <a:schemeClr val="accent3">
                    <a:lumMod val="50000"/>
                  </a:schemeClr>
                </a:solidFill>
              </a:rPr>
              <a:t>avec :</a:t>
            </a:r>
            <a:br>
              <a:rPr lang="fr-FR" sz="2400" dirty="0" smtClean="0">
                <a:solidFill>
                  <a:schemeClr val="accent3">
                    <a:lumMod val="50000"/>
                  </a:schemeClr>
                </a:solidFill>
              </a:rPr>
            </a:br>
            <a:r>
              <a:rPr lang="fr-FR" sz="2400" dirty="0" smtClean="0">
                <a:solidFill>
                  <a:schemeClr val="accent3">
                    <a:lumMod val="50000"/>
                  </a:schemeClr>
                </a:solidFill>
              </a:rPr>
              <a:t>- cookies</a:t>
            </a:r>
            <a:br>
              <a:rPr lang="fr-FR" sz="2400" dirty="0" smtClean="0">
                <a:solidFill>
                  <a:schemeClr val="accent3">
                    <a:lumMod val="50000"/>
                  </a:schemeClr>
                </a:solidFill>
              </a:rPr>
            </a:br>
            <a:r>
              <a:rPr lang="fr-FR" sz="2400" dirty="0" smtClean="0">
                <a:solidFill>
                  <a:schemeClr val="accent3">
                    <a:lumMod val="50000"/>
                  </a:schemeClr>
                </a:solidFill>
              </a:rPr>
              <a:t>- données de formulaires</a:t>
            </a:r>
            <a:br>
              <a:rPr lang="fr-FR" sz="2400" dirty="0" smtClean="0">
                <a:solidFill>
                  <a:schemeClr val="accent3">
                    <a:lumMod val="50000"/>
                  </a:schemeClr>
                </a:solidFill>
              </a:rPr>
            </a:br>
            <a:r>
              <a:rPr lang="fr-FR" sz="2400" dirty="0" smtClean="0">
                <a:solidFill>
                  <a:schemeClr val="accent3">
                    <a:lumMod val="50000"/>
                  </a:schemeClr>
                </a:solidFill>
              </a:rPr>
              <a:t>- entêtes HTTP diverses</a:t>
            </a:r>
          </a:p>
          <a:p>
            <a:endParaRPr lang="fr-FR" sz="2400" dirty="0">
              <a:solidFill>
                <a:schemeClr val="accent3">
                  <a:lumMod val="50000"/>
                </a:schemeClr>
              </a:solidFill>
            </a:endParaRPr>
          </a:p>
          <a:p>
            <a:r>
              <a:rPr lang="fr-FR" sz="2400" dirty="0" smtClean="0">
                <a:solidFill>
                  <a:schemeClr val="accent3">
                    <a:lumMod val="50000"/>
                  </a:schemeClr>
                </a:solidFill>
              </a:rPr>
              <a:t>&lt; 1ko idéalement</a:t>
            </a:r>
            <a:endParaRPr lang="fr-FR" sz="2400" dirty="0">
              <a:solidFill>
                <a:schemeClr val="accent3">
                  <a:lumMod val="50000"/>
                </a:schemeClr>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cstate="email"/>
          <a:srcRect/>
          <a:stretch>
            <a:fillRect/>
          </a:stretch>
        </p:blipFill>
        <p:spPr bwMode="auto">
          <a:xfrm>
            <a:off x="1115616" y="260648"/>
            <a:ext cx="1296144" cy="940312"/>
          </a:xfrm>
          <a:prstGeom prst="rect">
            <a:avLst/>
          </a:prstGeom>
          <a:noFill/>
          <a:ln w="9525">
            <a:noFill/>
            <a:miter lim="800000"/>
            <a:headEnd/>
            <a:tailEnd/>
          </a:ln>
        </p:spPr>
      </p:pic>
      <p:pic>
        <p:nvPicPr>
          <p:cNvPr id="11269" name="Picture 5"/>
          <p:cNvPicPr>
            <a:picLocks noChangeAspect="1" noChangeArrowheads="1"/>
          </p:cNvPicPr>
          <p:nvPr/>
        </p:nvPicPr>
        <p:blipFill>
          <a:blip r:embed="rId4" cstate="email"/>
          <a:srcRect/>
          <a:stretch>
            <a:fillRect/>
          </a:stretch>
        </p:blipFill>
        <p:spPr bwMode="auto">
          <a:xfrm>
            <a:off x="1043608" y="5013176"/>
            <a:ext cx="1944216" cy="907530"/>
          </a:xfrm>
          <a:prstGeom prst="rect">
            <a:avLst/>
          </a:prstGeom>
          <a:noFill/>
          <a:ln w="9525">
            <a:noFill/>
            <a:miter lim="800000"/>
            <a:headEnd/>
            <a:tailEnd/>
          </a:ln>
        </p:spPr>
      </p:pic>
      <p:sp>
        <p:nvSpPr>
          <p:cNvPr id="9" name="ZoneTexte 8"/>
          <p:cNvSpPr txBox="1"/>
          <p:nvPr/>
        </p:nvSpPr>
        <p:spPr>
          <a:xfrm>
            <a:off x="2411760" y="764704"/>
            <a:ext cx="1860317" cy="400110"/>
          </a:xfrm>
          <a:prstGeom prst="rect">
            <a:avLst/>
          </a:prstGeom>
          <a:noFill/>
        </p:spPr>
        <p:txBody>
          <a:bodyPr wrap="none" rtlCol="0">
            <a:spAutoFit/>
          </a:bodyPr>
          <a:lstStyle/>
          <a:p>
            <a:r>
              <a:rPr lang="fr-FR" sz="2000" b="1" dirty="0" smtClean="0"/>
              <a:t>Navigateur web</a:t>
            </a:r>
            <a:endParaRPr lang="fr-FR" sz="2000" b="1" dirty="0"/>
          </a:p>
        </p:txBody>
      </p:sp>
      <p:sp>
        <p:nvSpPr>
          <p:cNvPr id="10" name="ZoneTexte 9"/>
          <p:cNvSpPr txBox="1"/>
          <p:nvPr/>
        </p:nvSpPr>
        <p:spPr>
          <a:xfrm>
            <a:off x="2987824" y="5301208"/>
            <a:ext cx="1505027" cy="400110"/>
          </a:xfrm>
          <a:prstGeom prst="rect">
            <a:avLst/>
          </a:prstGeom>
          <a:noFill/>
        </p:spPr>
        <p:txBody>
          <a:bodyPr wrap="none" rtlCol="0">
            <a:spAutoFit/>
          </a:bodyPr>
          <a:lstStyle/>
          <a:p>
            <a:r>
              <a:rPr lang="fr-FR" sz="2000" b="1" dirty="0" smtClean="0"/>
              <a:t>Serveur</a:t>
            </a:r>
            <a:r>
              <a:rPr lang="fr-FR" sz="1400" b="1" dirty="0" smtClean="0"/>
              <a:t> </a:t>
            </a:r>
            <a:r>
              <a:rPr lang="fr-FR" sz="2000" b="1" dirty="0" smtClean="0"/>
              <a:t>web</a:t>
            </a:r>
            <a:endParaRPr lang="fr-FR" sz="1400" b="1" dirty="0"/>
          </a:p>
        </p:txBody>
      </p:sp>
      <p:cxnSp>
        <p:nvCxnSpPr>
          <p:cNvPr id="7" name="Connecteur droit 6"/>
          <p:cNvCxnSpPr/>
          <p:nvPr/>
        </p:nvCxnSpPr>
        <p:spPr>
          <a:xfrm>
            <a:off x="755576" y="1412776"/>
            <a:ext cx="7812000" cy="0"/>
          </a:xfrm>
          <a:prstGeom prst="line">
            <a:avLst/>
          </a:prstGeom>
          <a:ln w="38100" cmpd="sng">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683568" y="5085184"/>
            <a:ext cx="7812000" cy="0"/>
          </a:xfrm>
          <a:prstGeom prst="line">
            <a:avLst/>
          </a:prstGeom>
          <a:ln w="38100" cmpd="sng">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1" name="Étoile à 7 branches 10"/>
          <p:cNvSpPr/>
          <p:nvPr/>
        </p:nvSpPr>
        <p:spPr>
          <a:xfrm>
            <a:off x="179512" y="1124744"/>
            <a:ext cx="648072" cy="576064"/>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p:nvPr/>
        </p:nvCxnSpPr>
        <p:spPr>
          <a:xfrm rot="16200000" flipH="1">
            <a:off x="-576572" y="3032956"/>
            <a:ext cx="3240360" cy="720080"/>
          </a:xfrm>
          <a:prstGeom prst="straightConnector1">
            <a:avLst/>
          </a:prstGeom>
          <a:ln w="317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rot="5400000" flipH="1" flipV="1">
            <a:off x="107504" y="2924944"/>
            <a:ext cx="3528392" cy="792088"/>
          </a:xfrm>
          <a:prstGeom prst="straightConnector1">
            <a:avLst/>
          </a:prstGeom>
          <a:ln w="317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rot="16200000" flipH="1">
            <a:off x="1079612" y="2816932"/>
            <a:ext cx="3456384" cy="936104"/>
          </a:xfrm>
          <a:prstGeom prst="straightConnector1">
            <a:avLst/>
          </a:prstGeom>
          <a:ln w="3175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rot="5400000" flipH="1" flipV="1">
            <a:off x="1979712" y="2924944"/>
            <a:ext cx="3456384" cy="720080"/>
          </a:xfrm>
          <a:prstGeom prst="straightConnector1">
            <a:avLst/>
          </a:prstGeom>
          <a:ln w="3175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Parallélogramme 28"/>
          <p:cNvSpPr/>
          <p:nvPr/>
        </p:nvSpPr>
        <p:spPr>
          <a:xfrm flipH="1">
            <a:off x="4211960" y="1556792"/>
            <a:ext cx="1224136" cy="3456384"/>
          </a:xfrm>
          <a:prstGeom prst="parallelogram">
            <a:avLst>
              <a:gd name="adj" fmla="val 73428"/>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Parallélogramme 29"/>
          <p:cNvSpPr/>
          <p:nvPr/>
        </p:nvSpPr>
        <p:spPr>
          <a:xfrm>
            <a:off x="5508104" y="1556792"/>
            <a:ext cx="2880320" cy="345638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4716016" y="188640"/>
            <a:ext cx="3854901" cy="1077218"/>
          </a:xfrm>
          <a:prstGeom prst="rect">
            <a:avLst/>
          </a:prstGeom>
          <a:noFill/>
        </p:spPr>
        <p:txBody>
          <a:bodyPr wrap="none" rtlCol="0">
            <a:spAutoFit/>
          </a:bodyPr>
          <a:lstStyle/>
          <a:p>
            <a:r>
              <a:rPr lang="fr-FR" sz="3200" dirty="0" smtClean="0">
                <a:solidFill>
                  <a:schemeClr val="tx2">
                    <a:lumMod val="75000"/>
                  </a:schemeClr>
                </a:solidFill>
              </a:rPr>
              <a:t>Réponse</a:t>
            </a:r>
            <a:br>
              <a:rPr lang="fr-FR" sz="3200" dirty="0" smtClean="0">
                <a:solidFill>
                  <a:schemeClr val="tx2">
                    <a:lumMod val="75000"/>
                  </a:schemeClr>
                </a:solidFill>
              </a:rPr>
            </a:br>
            <a:r>
              <a:rPr lang="fr-FR" sz="3200" dirty="0" smtClean="0">
                <a:solidFill>
                  <a:schemeClr val="tx2">
                    <a:lumMod val="75000"/>
                  </a:schemeClr>
                </a:solidFill>
              </a:rPr>
              <a:t>(longue à télécharger)</a:t>
            </a:r>
            <a:endParaRPr lang="fr-FR" sz="3200" dirty="0">
              <a:solidFill>
                <a:schemeClr val="tx2">
                  <a:lumMod val="75000"/>
                </a:schemeClr>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2" cstate="email"/>
          <a:srcRect/>
          <a:stretch>
            <a:fillRect/>
          </a:stretch>
        </p:blipFill>
        <p:spPr bwMode="auto">
          <a:xfrm>
            <a:off x="1115616" y="260648"/>
            <a:ext cx="1296144" cy="940312"/>
          </a:xfrm>
          <a:prstGeom prst="rect">
            <a:avLst/>
          </a:prstGeom>
          <a:noFill/>
          <a:ln w="9525">
            <a:noFill/>
            <a:miter lim="800000"/>
            <a:headEnd/>
            <a:tailEnd/>
          </a:ln>
        </p:spPr>
      </p:pic>
      <p:pic>
        <p:nvPicPr>
          <p:cNvPr id="11269" name="Picture 5"/>
          <p:cNvPicPr>
            <a:picLocks noChangeAspect="1" noChangeArrowheads="1"/>
          </p:cNvPicPr>
          <p:nvPr/>
        </p:nvPicPr>
        <p:blipFill>
          <a:blip r:embed="rId3" cstate="email"/>
          <a:srcRect/>
          <a:stretch>
            <a:fillRect/>
          </a:stretch>
        </p:blipFill>
        <p:spPr bwMode="auto">
          <a:xfrm>
            <a:off x="1043608" y="5013176"/>
            <a:ext cx="1944216" cy="907530"/>
          </a:xfrm>
          <a:prstGeom prst="rect">
            <a:avLst/>
          </a:prstGeom>
          <a:noFill/>
          <a:ln w="9525">
            <a:noFill/>
            <a:miter lim="800000"/>
            <a:headEnd/>
            <a:tailEnd/>
          </a:ln>
        </p:spPr>
      </p:pic>
      <p:sp>
        <p:nvSpPr>
          <p:cNvPr id="9" name="ZoneTexte 8"/>
          <p:cNvSpPr txBox="1"/>
          <p:nvPr/>
        </p:nvSpPr>
        <p:spPr>
          <a:xfrm>
            <a:off x="2411760" y="764704"/>
            <a:ext cx="1860317" cy="400110"/>
          </a:xfrm>
          <a:prstGeom prst="rect">
            <a:avLst/>
          </a:prstGeom>
          <a:noFill/>
        </p:spPr>
        <p:txBody>
          <a:bodyPr wrap="none" rtlCol="0">
            <a:spAutoFit/>
          </a:bodyPr>
          <a:lstStyle/>
          <a:p>
            <a:r>
              <a:rPr lang="fr-FR" sz="2000" b="1" dirty="0" smtClean="0"/>
              <a:t>Navigateur web</a:t>
            </a:r>
            <a:endParaRPr lang="fr-FR" sz="2000" b="1" dirty="0"/>
          </a:p>
        </p:txBody>
      </p:sp>
      <p:sp>
        <p:nvSpPr>
          <p:cNvPr id="10" name="ZoneTexte 9"/>
          <p:cNvSpPr txBox="1"/>
          <p:nvPr/>
        </p:nvSpPr>
        <p:spPr>
          <a:xfrm>
            <a:off x="2987824" y="5301208"/>
            <a:ext cx="1505027" cy="400110"/>
          </a:xfrm>
          <a:prstGeom prst="rect">
            <a:avLst/>
          </a:prstGeom>
          <a:noFill/>
        </p:spPr>
        <p:txBody>
          <a:bodyPr wrap="none" rtlCol="0">
            <a:spAutoFit/>
          </a:bodyPr>
          <a:lstStyle/>
          <a:p>
            <a:r>
              <a:rPr lang="fr-FR" sz="2000" b="1" dirty="0" smtClean="0"/>
              <a:t>Serveur</a:t>
            </a:r>
            <a:r>
              <a:rPr lang="fr-FR" sz="1400" b="1" dirty="0" smtClean="0"/>
              <a:t> </a:t>
            </a:r>
            <a:r>
              <a:rPr lang="fr-FR" sz="2000" b="1" dirty="0" smtClean="0"/>
              <a:t>web</a:t>
            </a:r>
            <a:endParaRPr lang="fr-FR" sz="1400" b="1" dirty="0"/>
          </a:p>
        </p:txBody>
      </p:sp>
      <p:cxnSp>
        <p:nvCxnSpPr>
          <p:cNvPr id="7" name="Connecteur droit 6"/>
          <p:cNvCxnSpPr/>
          <p:nvPr/>
        </p:nvCxnSpPr>
        <p:spPr>
          <a:xfrm>
            <a:off x="755576" y="1412776"/>
            <a:ext cx="7812000" cy="0"/>
          </a:xfrm>
          <a:prstGeom prst="line">
            <a:avLst/>
          </a:prstGeom>
          <a:ln w="38100" cmpd="sng">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683568" y="5085184"/>
            <a:ext cx="7812000" cy="0"/>
          </a:xfrm>
          <a:prstGeom prst="line">
            <a:avLst/>
          </a:prstGeom>
          <a:ln w="38100" cmpd="sng">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1" name="Étoile à 7 branches 10"/>
          <p:cNvSpPr/>
          <p:nvPr/>
        </p:nvSpPr>
        <p:spPr>
          <a:xfrm>
            <a:off x="179512" y="1124744"/>
            <a:ext cx="648072" cy="576064"/>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p:nvPr/>
        </p:nvCxnSpPr>
        <p:spPr>
          <a:xfrm rot="16200000" flipH="1">
            <a:off x="-576572" y="3032956"/>
            <a:ext cx="3240360" cy="720080"/>
          </a:xfrm>
          <a:prstGeom prst="straightConnector1">
            <a:avLst/>
          </a:prstGeom>
          <a:ln w="317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rot="5400000" flipH="1" flipV="1">
            <a:off x="107504" y="2924944"/>
            <a:ext cx="3528392" cy="792088"/>
          </a:xfrm>
          <a:prstGeom prst="straightConnector1">
            <a:avLst/>
          </a:prstGeom>
          <a:ln w="317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rot="16200000" flipH="1">
            <a:off x="1079612" y="2816932"/>
            <a:ext cx="3456384" cy="936104"/>
          </a:xfrm>
          <a:prstGeom prst="straightConnector1">
            <a:avLst/>
          </a:prstGeom>
          <a:ln w="3175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rot="5400000" flipH="1" flipV="1">
            <a:off x="1979712" y="2924944"/>
            <a:ext cx="3456384" cy="720080"/>
          </a:xfrm>
          <a:prstGeom prst="straightConnector1">
            <a:avLst/>
          </a:prstGeom>
          <a:ln w="3175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Parallélogramme 28"/>
          <p:cNvSpPr/>
          <p:nvPr/>
        </p:nvSpPr>
        <p:spPr>
          <a:xfrm flipH="1">
            <a:off x="4211960" y="1556792"/>
            <a:ext cx="1224136" cy="3456384"/>
          </a:xfrm>
          <a:prstGeom prst="parallelogram">
            <a:avLst>
              <a:gd name="adj" fmla="val 73428"/>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Parallélogramme 29"/>
          <p:cNvSpPr/>
          <p:nvPr/>
        </p:nvSpPr>
        <p:spPr>
          <a:xfrm>
            <a:off x="5508104" y="1556792"/>
            <a:ext cx="2880320" cy="345638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Étoile à 7 branches 30"/>
          <p:cNvSpPr/>
          <p:nvPr/>
        </p:nvSpPr>
        <p:spPr>
          <a:xfrm>
            <a:off x="8316416" y="1340768"/>
            <a:ext cx="360040" cy="288032"/>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cstate="email"/>
          <a:srcRect/>
          <a:stretch>
            <a:fillRect/>
          </a:stretch>
        </p:blipFill>
        <p:spPr bwMode="auto">
          <a:xfrm>
            <a:off x="1115616" y="260648"/>
            <a:ext cx="1296144" cy="940312"/>
          </a:xfrm>
          <a:prstGeom prst="rect">
            <a:avLst/>
          </a:prstGeom>
          <a:noFill/>
          <a:ln w="9525">
            <a:noFill/>
            <a:miter lim="800000"/>
            <a:headEnd/>
            <a:tailEnd/>
          </a:ln>
        </p:spPr>
      </p:pic>
      <p:pic>
        <p:nvPicPr>
          <p:cNvPr id="11269" name="Picture 5"/>
          <p:cNvPicPr>
            <a:picLocks noChangeAspect="1" noChangeArrowheads="1"/>
          </p:cNvPicPr>
          <p:nvPr/>
        </p:nvPicPr>
        <p:blipFill>
          <a:blip r:embed="rId4" cstate="email"/>
          <a:srcRect/>
          <a:stretch>
            <a:fillRect/>
          </a:stretch>
        </p:blipFill>
        <p:spPr bwMode="auto">
          <a:xfrm>
            <a:off x="1043608" y="5013176"/>
            <a:ext cx="1944216" cy="907530"/>
          </a:xfrm>
          <a:prstGeom prst="rect">
            <a:avLst/>
          </a:prstGeom>
          <a:noFill/>
          <a:ln w="9525">
            <a:noFill/>
            <a:miter lim="800000"/>
            <a:headEnd/>
            <a:tailEnd/>
          </a:ln>
        </p:spPr>
      </p:pic>
      <p:sp>
        <p:nvSpPr>
          <p:cNvPr id="9" name="ZoneTexte 8"/>
          <p:cNvSpPr txBox="1"/>
          <p:nvPr/>
        </p:nvSpPr>
        <p:spPr>
          <a:xfrm>
            <a:off x="2411760" y="764704"/>
            <a:ext cx="1860317" cy="400110"/>
          </a:xfrm>
          <a:prstGeom prst="rect">
            <a:avLst/>
          </a:prstGeom>
          <a:noFill/>
        </p:spPr>
        <p:txBody>
          <a:bodyPr wrap="none" rtlCol="0">
            <a:spAutoFit/>
          </a:bodyPr>
          <a:lstStyle/>
          <a:p>
            <a:r>
              <a:rPr lang="fr-FR" sz="2000" b="1" dirty="0" smtClean="0"/>
              <a:t>Navigateur web</a:t>
            </a:r>
            <a:endParaRPr lang="fr-FR" sz="2000" b="1" dirty="0"/>
          </a:p>
        </p:txBody>
      </p:sp>
      <p:sp>
        <p:nvSpPr>
          <p:cNvPr id="10" name="ZoneTexte 9"/>
          <p:cNvSpPr txBox="1"/>
          <p:nvPr/>
        </p:nvSpPr>
        <p:spPr>
          <a:xfrm>
            <a:off x="2987824" y="5301208"/>
            <a:ext cx="1505027" cy="400110"/>
          </a:xfrm>
          <a:prstGeom prst="rect">
            <a:avLst/>
          </a:prstGeom>
          <a:noFill/>
        </p:spPr>
        <p:txBody>
          <a:bodyPr wrap="none" rtlCol="0">
            <a:spAutoFit/>
          </a:bodyPr>
          <a:lstStyle/>
          <a:p>
            <a:r>
              <a:rPr lang="fr-FR" sz="2000" b="1" dirty="0" smtClean="0"/>
              <a:t>Serveur</a:t>
            </a:r>
            <a:r>
              <a:rPr lang="fr-FR" sz="1400" b="1" dirty="0" smtClean="0"/>
              <a:t> </a:t>
            </a:r>
            <a:r>
              <a:rPr lang="fr-FR" sz="2000" b="1" dirty="0" smtClean="0"/>
              <a:t>web</a:t>
            </a:r>
            <a:endParaRPr lang="fr-FR" sz="1400" b="1" dirty="0"/>
          </a:p>
        </p:txBody>
      </p:sp>
      <p:cxnSp>
        <p:nvCxnSpPr>
          <p:cNvPr id="7" name="Connecteur droit 6"/>
          <p:cNvCxnSpPr/>
          <p:nvPr/>
        </p:nvCxnSpPr>
        <p:spPr>
          <a:xfrm>
            <a:off x="755576" y="1412776"/>
            <a:ext cx="7812000" cy="0"/>
          </a:xfrm>
          <a:prstGeom prst="line">
            <a:avLst/>
          </a:prstGeom>
          <a:ln w="38100" cmpd="sng">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683568" y="5085184"/>
            <a:ext cx="7812000" cy="0"/>
          </a:xfrm>
          <a:prstGeom prst="line">
            <a:avLst/>
          </a:prstGeom>
          <a:ln w="38100" cmpd="sng">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1" name="Étoile à 7 branches 10"/>
          <p:cNvSpPr/>
          <p:nvPr/>
        </p:nvSpPr>
        <p:spPr>
          <a:xfrm>
            <a:off x="179512" y="1124744"/>
            <a:ext cx="648072" cy="576064"/>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p:nvPr/>
        </p:nvCxnSpPr>
        <p:spPr>
          <a:xfrm rot="16200000" flipH="1">
            <a:off x="-576572" y="3032956"/>
            <a:ext cx="3240360" cy="720080"/>
          </a:xfrm>
          <a:prstGeom prst="straightConnector1">
            <a:avLst/>
          </a:prstGeom>
          <a:ln w="317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rot="5400000" flipH="1" flipV="1">
            <a:off x="107504" y="2924944"/>
            <a:ext cx="3528392" cy="792088"/>
          </a:xfrm>
          <a:prstGeom prst="straightConnector1">
            <a:avLst/>
          </a:prstGeom>
          <a:ln w="317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rot="16200000" flipH="1">
            <a:off x="1079612" y="2816932"/>
            <a:ext cx="3456384" cy="936104"/>
          </a:xfrm>
          <a:prstGeom prst="straightConnector1">
            <a:avLst/>
          </a:prstGeom>
          <a:ln w="3175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rot="5400000" flipH="1" flipV="1">
            <a:off x="1979712" y="2924944"/>
            <a:ext cx="3456384" cy="720080"/>
          </a:xfrm>
          <a:prstGeom prst="straightConnector1">
            <a:avLst/>
          </a:prstGeom>
          <a:ln w="3175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Parallélogramme 28"/>
          <p:cNvSpPr/>
          <p:nvPr/>
        </p:nvSpPr>
        <p:spPr>
          <a:xfrm flipH="1">
            <a:off x="4211960" y="1556792"/>
            <a:ext cx="1224136" cy="3456384"/>
          </a:xfrm>
          <a:prstGeom prst="parallelogram">
            <a:avLst>
              <a:gd name="adj" fmla="val 73428"/>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Parallélogramme 29"/>
          <p:cNvSpPr/>
          <p:nvPr/>
        </p:nvSpPr>
        <p:spPr>
          <a:xfrm>
            <a:off x="5508104" y="1556792"/>
            <a:ext cx="2880320" cy="345638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Étoile à 7 branches 30"/>
          <p:cNvSpPr/>
          <p:nvPr/>
        </p:nvSpPr>
        <p:spPr>
          <a:xfrm>
            <a:off x="8316416" y="1340768"/>
            <a:ext cx="360040" cy="288032"/>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avec flèche 16"/>
          <p:cNvCxnSpPr/>
          <p:nvPr/>
        </p:nvCxnSpPr>
        <p:spPr>
          <a:xfrm>
            <a:off x="1043608" y="1844824"/>
            <a:ext cx="936104" cy="1588"/>
          </a:xfrm>
          <a:prstGeom prst="straightConnector1">
            <a:avLst/>
          </a:prstGeom>
          <a:ln w="317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a:off x="2771800" y="1772816"/>
            <a:ext cx="936104" cy="1588"/>
          </a:xfrm>
          <a:prstGeom prst="straightConnector1">
            <a:avLst/>
          </a:prstGeom>
          <a:ln w="317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a:off x="4860032" y="1772816"/>
            <a:ext cx="936104" cy="1588"/>
          </a:xfrm>
          <a:prstGeom prst="straightConnector1">
            <a:avLst/>
          </a:prstGeom>
          <a:ln w="317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24075" y="0"/>
            <a:ext cx="7019925" cy="390525"/>
          </a:xfrm>
          <a:ln/>
        </p:spPr>
        <p:txBody>
          <a:bodyPr>
            <a:normAutofit fontScale="90000"/>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dirty="0" smtClean="0"/>
              <a:t>Latence et ordonnancement</a:t>
            </a:r>
            <a:endParaRPr lang="fr-FR" dirty="0"/>
          </a:p>
        </p:txBody>
      </p:sp>
      <p:pic>
        <p:nvPicPr>
          <p:cNvPr id="8194" name="Picture 2"/>
          <p:cNvPicPr>
            <a:picLocks noChangeAspect="1" noChangeArrowheads="1"/>
          </p:cNvPicPr>
          <p:nvPr/>
        </p:nvPicPr>
        <p:blipFill>
          <a:blip r:embed="rId3" cstate="email"/>
          <a:srcRect/>
          <a:stretch>
            <a:fillRect/>
          </a:stretch>
        </p:blipFill>
        <p:spPr bwMode="auto">
          <a:xfrm>
            <a:off x="2326" y="0"/>
            <a:ext cx="9141674" cy="6858000"/>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12290" name="Picture 2"/>
          <p:cNvPicPr>
            <a:picLocks noChangeAspect="1" noChangeArrowheads="1"/>
          </p:cNvPicPr>
          <p:nvPr/>
        </p:nvPicPr>
        <p:blipFill>
          <a:blip r:embed="rId3" cstate="email"/>
          <a:srcRect l="5273" r="5535"/>
          <a:stretch>
            <a:fillRect/>
          </a:stretch>
        </p:blipFill>
        <p:spPr bwMode="auto">
          <a:xfrm>
            <a:off x="0" y="0"/>
            <a:ext cx="9144000" cy="6858000"/>
          </a:xfrm>
          <a:prstGeom prst="rect">
            <a:avLst/>
          </a:prstGeom>
          <a:noFill/>
          <a:ln w="9525">
            <a:noFill/>
            <a:miter lim="800000"/>
            <a:headEnd/>
            <a:tailEnd/>
          </a:ln>
        </p:spPr>
      </p:pic>
      <p:sp>
        <p:nvSpPr>
          <p:cNvPr id="4"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en-US" sz="1500" dirty="0" smtClean="0">
                <a:solidFill>
                  <a:srgbClr val="000000"/>
                </a:solidFill>
              </a:rPr>
              <a:t>Solving the Rubik's Cube</a:t>
            </a:r>
            <a:r>
              <a:rPr lang="fr-FR" sz="1500" dirty="0">
                <a:solidFill>
                  <a:srgbClr val="000000"/>
                </a:solidFill>
              </a:rPr>
              <a:t> », par </a:t>
            </a:r>
            <a:r>
              <a:rPr lang="fr-FR" sz="1500" dirty="0" smtClean="0">
                <a:solidFill>
                  <a:srgbClr val="000000"/>
                </a:solidFill>
              </a:rPr>
              <a:t>Steve Rhodes,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a:t>
            </a:r>
            <a:r>
              <a:rPr lang="fr-FR" sz="1500" dirty="0" err="1" smtClean="0">
                <a:solidFill>
                  <a:srgbClr val="000000"/>
                </a:solidFill>
              </a:rPr>
              <a:t>nd</a:t>
            </a:r>
            <a:r>
              <a:rPr lang="fr-FR" sz="1500" dirty="0" smtClean="0">
                <a:solidFill>
                  <a:srgbClr val="000000"/>
                </a:solidFill>
              </a:rPr>
              <a:t>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http://www.flickr.com/photos/ari/2217206582/- </a:t>
            </a:r>
            <a:r>
              <a:rPr lang="fr-FR" sz="1100" dirty="0">
                <a:solidFill>
                  <a:srgbClr val="000000"/>
                </a:solidFill>
              </a:rPr>
              <a:t>http://</a:t>
            </a:r>
            <a:r>
              <a:rPr lang="fr-FR" sz="1100" dirty="0" smtClean="0">
                <a:solidFill>
                  <a:srgbClr val="000000"/>
                </a:solidFill>
              </a:rPr>
              <a:t>creativecommons.org/licenses/by-nd/2.0/deed.fr</a:t>
            </a:r>
            <a:endParaRPr lang="fr-FR" sz="1100" dirty="0">
              <a:solidFill>
                <a:srgbClr val="000000"/>
              </a:solidFill>
              <a:hlinkClick r:id="rId4"/>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12290" name="Picture 2"/>
          <p:cNvPicPr>
            <a:picLocks noChangeAspect="1" noChangeArrowheads="1"/>
          </p:cNvPicPr>
          <p:nvPr/>
        </p:nvPicPr>
        <p:blipFill>
          <a:blip r:embed="rId2" cstate="email"/>
          <a:srcRect l="5273" r="5535"/>
          <a:stretch>
            <a:fillRect/>
          </a:stretch>
        </p:blipFill>
        <p:spPr bwMode="auto">
          <a:xfrm>
            <a:off x="0" y="0"/>
            <a:ext cx="9144000" cy="6858000"/>
          </a:xfrm>
          <a:prstGeom prst="rect">
            <a:avLst/>
          </a:prstGeom>
          <a:noFill/>
          <a:ln w="9525">
            <a:noFill/>
            <a:miter lim="800000"/>
            <a:headEnd/>
            <a:tailEnd/>
          </a:ln>
        </p:spPr>
      </p:pic>
      <p:sp>
        <p:nvSpPr>
          <p:cNvPr id="4"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en-US" sz="1500" dirty="0" smtClean="0">
                <a:solidFill>
                  <a:srgbClr val="000000"/>
                </a:solidFill>
              </a:rPr>
              <a:t>Solving the Rubik's Cube</a:t>
            </a:r>
            <a:r>
              <a:rPr lang="fr-FR" sz="1500" dirty="0">
                <a:solidFill>
                  <a:srgbClr val="000000"/>
                </a:solidFill>
              </a:rPr>
              <a:t> », par </a:t>
            </a:r>
            <a:r>
              <a:rPr lang="fr-FR" sz="1500" dirty="0" smtClean="0">
                <a:solidFill>
                  <a:srgbClr val="000000"/>
                </a:solidFill>
              </a:rPr>
              <a:t>Steve Rhodes,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a:t>
            </a:r>
            <a:r>
              <a:rPr lang="fr-FR" sz="1500" dirty="0" err="1" smtClean="0">
                <a:solidFill>
                  <a:srgbClr val="000000"/>
                </a:solidFill>
              </a:rPr>
              <a:t>nd</a:t>
            </a:r>
            <a:r>
              <a:rPr lang="fr-FR" sz="1500" dirty="0" smtClean="0">
                <a:solidFill>
                  <a:srgbClr val="000000"/>
                </a:solidFill>
              </a:rPr>
              <a:t>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http://www.flickr.com/photos/ari/2217206582/- </a:t>
            </a:r>
            <a:r>
              <a:rPr lang="fr-FR" sz="1100" dirty="0">
                <a:solidFill>
                  <a:srgbClr val="000000"/>
                </a:solidFill>
              </a:rPr>
              <a:t>http://</a:t>
            </a:r>
            <a:r>
              <a:rPr lang="fr-FR" sz="1100" dirty="0" smtClean="0">
                <a:solidFill>
                  <a:srgbClr val="000000"/>
                </a:solidFill>
              </a:rPr>
              <a:t>creativecommons.org/licenses/by-nd/2.0/deed.fr</a:t>
            </a:r>
            <a:endParaRPr lang="fr-FR" sz="1100" dirty="0">
              <a:solidFill>
                <a:srgbClr val="000000"/>
              </a:solidFill>
              <a:hlinkClick r:id="rId3"/>
            </a:endParaRPr>
          </a:p>
        </p:txBody>
      </p:sp>
      <p:sp>
        <p:nvSpPr>
          <p:cNvPr id="5" name="ZoneTexte 4"/>
          <p:cNvSpPr txBox="1"/>
          <p:nvPr/>
        </p:nvSpPr>
        <p:spPr>
          <a:xfrm>
            <a:off x="5436096" y="1052736"/>
            <a:ext cx="2449710" cy="1323439"/>
          </a:xfrm>
          <a:prstGeom prst="rect">
            <a:avLst/>
          </a:prstGeom>
          <a:noFill/>
        </p:spPr>
        <p:txBody>
          <a:bodyPr wrap="none" rtlCol="0">
            <a:spAutoFit/>
          </a:bodyPr>
          <a:lstStyle/>
          <a:p>
            <a:r>
              <a:rPr lang="fr-FR" sz="4000" b="1" dirty="0" smtClean="0">
                <a:solidFill>
                  <a:schemeClr val="bg1"/>
                </a:solidFill>
              </a:rPr>
              <a:t>Fusion JS</a:t>
            </a:r>
          </a:p>
          <a:p>
            <a:r>
              <a:rPr lang="fr-FR" sz="4000" b="1" dirty="0" smtClean="0">
                <a:solidFill>
                  <a:schemeClr val="bg1"/>
                </a:solidFill>
              </a:rPr>
              <a:t>Fusion CSS</a:t>
            </a:r>
            <a:endParaRPr lang="fr-FR" sz="4000" b="1" dirty="0">
              <a:solidFill>
                <a:schemeClr val="bg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12290" name="Picture 2"/>
          <p:cNvPicPr>
            <a:picLocks noChangeAspect="1" noChangeArrowheads="1"/>
          </p:cNvPicPr>
          <p:nvPr/>
        </p:nvPicPr>
        <p:blipFill>
          <a:blip r:embed="rId3" cstate="email"/>
          <a:srcRect l="5273" r="5535"/>
          <a:stretch>
            <a:fillRect/>
          </a:stretch>
        </p:blipFill>
        <p:spPr bwMode="auto">
          <a:xfrm>
            <a:off x="0" y="0"/>
            <a:ext cx="9144000" cy="6858000"/>
          </a:xfrm>
          <a:prstGeom prst="rect">
            <a:avLst/>
          </a:prstGeom>
          <a:noFill/>
          <a:ln w="9525">
            <a:noFill/>
            <a:miter lim="800000"/>
            <a:headEnd/>
            <a:tailEnd/>
          </a:ln>
        </p:spPr>
      </p:pic>
      <p:sp>
        <p:nvSpPr>
          <p:cNvPr id="4"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en-US" sz="1500" dirty="0" smtClean="0">
                <a:solidFill>
                  <a:srgbClr val="000000"/>
                </a:solidFill>
              </a:rPr>
              <a:t>Solving the Rubik's Cube</a:t>
            </a:r>
            <a:r>
              <a:rPr lang="fr-FR" sz="1500" dirty="0">
                <a:solidFill>
                  <a:srgbClr val="000000"/>
                </a:solidFill>
              </a:rPr>
              <a:t> », par </a:t>
            </a:r>
            <a:r>
              <a:rPr lang="fr-FR" sz="1500" dirty="0" smtClean="0">
                <a:solidFill>
                  <a:srgbClr val="000000"/>
                </a:solidFill>
              </a:rPr>
              <a:t>Steve Rhodes,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a:t>
            </a:r>
            <a:r>
              <a:rPr lang="fr-FR" sz="1500" dirty="0" err="1" smtClean="0">
                <a:solidFill>
                  <a:srgbClr val="000000"/>
                </a:solidFill>
              </a:rPr>
              <a:t>nd</a:t>
            </a:r>
            <a:r>
              <a:rPr lang="fr-FR" sz="1500" dirty="0" smtClean="0">
                <a:solidFill>
                  <a:srgbClr val="000000"/>
                </a:solidFill>
              </a:rPr>
              <a:t>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http://www.flickr.com/photos/ari/2217206582/- </a:t>
            </a:r>
            <a:r>
              <a:rPr lang="fr-FR" sz="1100" dirty="0">
                <a:solidFill>
                  <a:srgbClr val="000000"/>
                </a:solidFill>
              </a:rPr>
              <a:t>http://</a:t>
            </a:r>
            <a:r>
              <a:rPr lang="fr-FR" sz="1100" dirty="0" smtClean="0">
                <a:solidFill>
                  <a:srgbClr val="000000"/>
                </a:solidFill>
              </a:rPr>
              <a:t>creativecommons.org/licenses/by-nd/2.0/deed.fr</a:t>
            </a:r>
            <a:endParaRPr lang="fr-FR" sz="1100" dirty="0">
              <a:solidFill>
                <a:srgbClr val="000000"/>
              </a:solidFill>
              <a:hlinkClick r:id="rId4"/>
            </a:endParaRPr>
          </a:p>
        </p:txBody>
      </p:sp>
      <p:sp>
        <p:nvSpPr>
          <p:cNvPr id="5" name="ZoneTexte 4"/>
          <p:cNvSpPr txBox="1"/>
          <p:nvPr/>
        </p:nvSpPr>
        <p:spPr>
          <a:xfrm>
            <a:off x="5292080" y="476672"/>
            <a:ext cx="3262560" cy="1323439"/>
          </a:xfrm>
          <a:prstGeom prst="rect">
            <a:avLst/>
          </a:prstGeom>
          <a:noFill/>
        </p:spPr>
        <p:txBody>
          <a:bodyPr wrap="none" rtlCol="0">
            <a:spAutoFit/>
          </a:bodyPr>
          <a:lstStyle/>
          <a:p>
            <a:r>
              <a:rPr lang="fr-FR" sz="4000" b="1" dirty="0" smtClean="0">
                <a:solidFill>
                  <a:schemeClr val="bg1"/>
                </a:solidFill>
              </a:rPr>
              <a:t>Fusion Images</a:t>
            </a:r>
          </a:p>
          <a:p>
            <a:r>
              <a:rPr lang="fr-FR" sz="4000" b="1" dirty="0" smtClean="0">
                <a:solidFill>
                  <a:schemeClr val="bg1"/>
                </a:solidFill>
              </a:rPr>
              <a:t>« </a:t>
            </a:r>
            <a:r>
              <a:rPr lang="fr-FR" sz="4000" b="1" dirty="0" err="1" smtClean="0">
                <a:solidFill>
                  <a:schemeClr val="bg1"/>
                </a:solidFill>
              </a:rPr>
              <a:t>sprites</a:t>
            </a:r>
            <a:r>
              <a:rPr lang="fr-FR" sz="4000" b="1" dirty="0" smtClean="0">
                <a:solidFill>
                  <a:schemeClr val="bg1"/>
                </a:solidFill>
              </a:rPr>
              <a:t> CSS »</a:t>
            </a:r>
            <a:endParaRPr lang="fr-FR" sz="4000" b="1" dirty="0">
              <a:solidFill>
                <a:schemeClr val="bg1"/>
              </a:solidFill>
            </a:endParaRPr>
          </a:p>
        </p:txBody>
      </p:sp>
      <p:pic>
        <p:nvPicPr>
          <p:cNvPr id="13314" name="Picture 2"/>
          <p:cNvPicPr>
            <a:picLocks noChangeAspect="1" noChangeArrowheads="1"/>
          </p:cNvPicPr>
          <p:nvPr/>
        </p:nvPicPr>
        <p:blipFill>
          <a:blip r:embed="rId5" cstate="email"/>
          <a:srcRect/>
          <a:stretch>
            <a:fillRect/>
          </a:stretch>
        </p:blipFill>
        <p:spPr bwMode="auto">
          <a:xfrm>
            <a:off x="5148064" y="1700808"/>
            <a:ext cx="3240360" cy="31683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Performance</a:t>
            </a:r>
            <a:endParaRPr lang="fr-FR" dirty="0"/>
          </a:p>
        </p:txBody>
      </p:sp>
      <p:sp>
        <p:nvSpPr>
          <p:cNvPr id="3" name="Espace réservé du contenu 2"/>
          <p:cNvSpPr>
            <a:spLocks noGrp="1"/>
          </p:cNvSpPr>
          <p:nvPr>
            <p:ph idx="1"/>
          </p:nvPr>
        </p:nvSpPr>
        <p:spPr/>
        <p:txBody>
          <a:bodyPr/>
          <a:lstStyle/>
          <a:p>
            <a:pPr>
              <a:buNone/>
            </a:pPr>
            <a:endParaRPr lang="fr-FR" baseline="0" dirty="0" smtClean="0"/>
          </a:p>
        </p:txBody>
      </p:sp>
      <p:pic>
        <p:nvPicPr>
          <p:cNvPr id="3074" name="Picture 2"/>
          <p:cNvPicPr>
            <a:picLocks noChangeAspect="1" noChangeArrowheads="1"/>
          </p:cNvPicPr>
          <p:nvPr/>
        </p:nvPicPr>
        <p:blipFill>
          <a:blip r:embed="rId3" cstate="email"/>
          <a:srcRect/>
          <a:stretch>
            <a:fillRect/>
          </a:stretch>
        </p:blipFill>
        <p:spPr bwMode="auto">
          <a:xfrm>
            <a:off x="0" y="0"/>
            <a:ext cx="9144000" cy="6858000"/>
          </a:xfrm>
          <a:prstGeom prst="rect">
            <a:avLst/>
          </a:prstGeom>
          <a:noFill/>
          <a:ln w="9525">
            <a:noFill/>
            <a:miter lim="800000"/>
            <a:headEnd/>
            <a:tailEnd/>
          </a:ln>
        </p:spPr>
      </p:pic>
      <p:sp>
        <p:nvSpPr>
          <p:cNvPr id="5"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en-US" sz="1500" dirty="0" smtClean="0">
                <a:solidFill>
                  <a:srgbClr val="000000"/>
                </a:solidFill>
              </a:rPr>
              <a:t>Puzzle 1: How Many Palindromes?</a:t>
            </a:r>
            <a:r>
              <a:rPr lang="fr-FR" sz="1500" dirty="0">
                <a:solidFill>
                  <a:srgbClr val="000000"/>
                </a:solidFill>
              </a:rPr>
              <a:t> », par </a:t>
            </a:r>
            <a:r>
              <a:rPr lang="fr-FR" sz="1500" dirty="0" smtClean="0">
                <a:solidFill>
                  <a:srgbClr val="000000"/>
                </a:solidFill>
              </a:rPr>
              <a:t>Chuck </a:t>
            </a:r>
            <a:r>
              <a:rPr lang="fr-FR" sz="1500" dirty="0" err="1" smtClean="0">
                <a:solidFill>
                  <a:srgbClr val="000000"/>
                </a:solidFill>
              </a:rPr>
              <a:t>Coker</a:t>
            </a:r>
            <a:r>
              <a:rPr lang="fr-FR" sz="1500" dirty="0" smtClean="0">
                <a:solidFill>
                  <a:srgbClr val="000000"/>
                </a:solidFill>
              </a:rPr>
              <a:t>,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a:t>
            </a:r>
            <a:r>
              <a:rPr lang="fr-FR" sz="1500" dirty="0" err="1" smtClean="0">
                <a:solidFill>
                  <a:srgbClr val="000000"/>
                </a:solidFill>
              </a:rPr>
              <a:t>nd</a:t>
            </a:r>
            <a:r>
              <a:rPr lang="fr-FR" sz="1500" dirty="0" smtClean="0">
                <a:solidFill>
                  <a:srgbClr val="000000"/>
                </a:solidFill>
              </a:rPr>
              <a:t>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http://www.flickr.com/photos/caveman_92223/2879809588 </a:t>
            </a:r>
            <a:r>
              <a:rPr lang="fr-FR" sz="1100" dirty="0">
                <a:solidFill>
                  <a:srgbClr val="000000"/>
                </a:solidFill>
              </a:rPr>
              <a:t>- http://</a:t>
            </a:r>
            <a:r>
              <a:rPr lang="fr-FR" sz="1100" dirty="0" smtClean="0">
                <a:solidFill>
                  <a:srgbClr val="000000"/>
                </a:solidFill>
              </a:rPr>
              <a:t>creativecommons.org/licenses/by-nd/2.0/deed.fr</a:t>
            </a:r>
            <a:endParaRPr lang="fr-FR" sz="1100" dirty="0">
              <a:solidFill>
                <a:srgbClr val="000000"/>
              </a:solidFill>
              <a:hlinkClick r:id="rId4"/>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12290" name="Picture 2"/>
          <p:cNvPicPr>
            <a:picLocks noChangeAspect="1" noChangeArrowheads="1"/>
          </p:cNvPicPr>
          <p:nvPr/>
        </p:nvPicPr>
        <p:blipFill>
          <a:blip r:embed="rId2" cstate="email"/>
          <a:srcRect l="5273" r="5535"/>
          <a:stretch>
            <a:fillRect/>
          </a:stretch>
        </p:blipFill>
        <p:spPr bwMode="auto">
          <a:xfrm>
            <a:off x="0" y="0"/>
            <a:ext cx="9144000" cy="6858000"/>
          </a:xfrm>
          <a:prstGeom prst="rect">
            <a:avLst/>
          </a:prstGeom>
          <a:noFill/>
          <a:ln w="9525">
            <a:noFill/>
            <a:miter lim="800000"/>
            <a:headEnd/>
            <a:tailEnd/>
          </a:ln>
        </p:spPr>
      </p:pic>
      <p:sp>
        <p:nvSpPr>
          <p:cNvPr id="4"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en-US" sz="1500" dirty="0" smtClean="0">
                <a:solidFill>
                  <a:srgbClr val="000000"/>
                </a:solidFill>
              </a:rPr>
              <a:t>Solving the Rubik's Cube</a:t>
            </a:r>
            <a:r>
              <a:rPr lang="fr-FR" sz="1500" dirty="0">
                <a:solidFill>
                  <a:srgbClr val="000000"/>
                </a:solidFill>
              </a:rPr>
              <a:t> », par </a:t>
            </a:r>
            <a:r>
              <a:rPr lang="fr-FR" sz="1500" dirty="0" smtClean="0">
                <a:solidFill>
                  <a:srgbClr val="000000"/>
                </a:solidFill>
              </a:rPr>
              <a:t>Steve Rhodes,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a:t>
            </a:r>
            <a:r>
              <a:rPr lang="fr-FR" sz="1500" dirty="0" err="1" smtClean="0">
                <a:solidFill>
                  <a:srgbClr val="000000"/>
                </a:solidFill>
              </a:rPr>
              <a:t>nd</a:t>
            </a:r>
            <a:r>
              <a:rPr lang="fr-FR" sz="1500" dirty="0" smtClean="0">
                <a:solidFill>
                  <a:srgbClr val="000000"/>
                </a:solidFill>
              </a:rPr>
              <a:t>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http://www.flickr.com/photos/ari/2217206582/- </a:t>
            </a:r>
            <a:r>
              <a:rPr lang="fr-FR" sz="1100" dirty="0">
                <a:solidFill>
                  <a:srgbClr val="000000"/>
                </a:solidFill>
              </a:rPr>
              <a:t>http://</a:t>
            </a:r>
            <a:r>
              <a:rPr lang="fr-FR" sz="1100" dirty="0" smtClean="0">
                <a:solidFill>
                  <a:srgbClr val="000000"/>
                </a:solidFill>
              </a:rPr>
              <a:t>creativecommons.org/licenses/by-nd/2.0/deed.fr</a:t>
            </a:r>
            <a:endParaRPr lang="fr-FR" sz="1100" dirty="0">
              <a:solidFill>
                <a:srgbClr val="000000"/>
              </a:solidFill>
              <a:hlinkClick r:id="rId3"/>
            </a:endParaRPr>
          </a:p>
        </p:txBody>
      </p:sp>
      <p:sp>
        <p:nvSpPr>
          <p:cNvPr id="5" name="ZoneTexte 4"/>
          <p:cNvSpPr txBox="1"/>
          <p:nvPr/>
        </p:nvSpPr>
        <p:spPr>
          <a:xfrm>
            <a:off x="5292080" y="476672"/>
            <a:ext cx="3262560" cy="1323439"/>
          </a:xfrm>
          <a:prstGeom prst="rect">
            <a:avLst/>
          </a:prstGeom>
          <a:noFill/>
        </p:spPr>
        <p:txBody>
          <a:bodyPr wrap="none" rtlCol="0">
            <a:spAutoFit/>
          </a:bodyPr>
          <a:lstStyle/>
          <a:p>
            <a:r>
              <a:rPr lang="fr-FR" sz="4000" b="1" dirty="0" smtClean="0">
                <a:solidFill>
                  <a:schemeClr val="bg1"/>
                </a:solidFill>
              </a:rPr>
              <a:t>Fusion Images</a:t>
            </a:r>
          </a:p>
          <a:p>
            <a:r>
              <a:rPr lang="fr-FR" sz="4000" b="1" dirty="0" smtClean="0">
                <a:solidFill>
                  <a:schemeClr val="bg1"/>
                </a:solidFill>
              </a:rPr>
              <a:t>« </a:t>
            </a:r>
            <a:r>
              <a:rPr lang="fr-FR" sz="4000" b="1" dirty="0" err="1" smtClean="0">
                <a:solidFill>
                  <a:schemeClr val="bg1"/>
                </a:solidFill>
              </a:rPr>
              <a:t>sprites</a:t>
            </a:r>
            <a:r>
              <a:rPr lang="fr-FR" sz="4000" b="1" dirty="0" smtClean="0">
                <a:solidFill>
                  <a:schemeClr val="bg1"/>
                </a:solidFill>
              </a:rPr>
              <a:t> CSS »</a:t>
            </a:r>
            <a:endParaRPr lang="fr-FR" sz="4000" b="1" dirty="0">
              <a:solidFill>
                <a:schemeClr val="bg1"/>
              </a:solidFill>
            </a:endParaRPr>
          </a:p>
        </p:txBody>
      </p:sp>
      <p:pic>
        <p:nvPicPr>
          <p:cNvPr id="14338" name="Picture 2"/>
          <p:cNvPicPr>
            <a:picLocks noChangeAspect="1" noChangeArrowheads="1"/>
          </p:cNvPicPr>
          <p:nvPr/>
        </p:nvPicPr>
        <p:blipFill>
          <a:blip r:embed="rId4" cstate="email"/>
          <a:srcRect/>
          <a:stretch>
            <a:fillRect/>
          </a:stretch>
        </p:blipFill>
        <p:spPr bwMode="auto">
          <a:xfrm>
            <a:off x="4572000" y="1700808"/>
            <a:ext cx="3943350" cy="4000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12290" name="Picture 2"/>
          <p:cNvPicPr>
            <a:picLocks noChangeAspect="1" noChangeArrowheads="1"/>
          </p:cNvPicPr>
          <p:nvPr/>
        </p:nvPicPr>
        <p:blipFill>
          <a:blip r:embed="rId2" cstate="email"/>
          <a:srcRect l="5273" r="5535"/>
          <a:stretch>
            <a:fillRect/>
          </a:stretch>
        </p:blipFill>
        <p:spPr bwMode="auto">
          <a:xfrm>
            <a:off x="0" y="0"/>
            <a:ext cx="9144000" cy="6858000"/>
          </a:xfrm>
          <a:prstGeom prst="rect">
            <a:avLst/>
          </a:prstGeom>
          <a:noFill/>
          <a:ln w="9525">
            <a:noFill/>
            <a:miter lim="800000"/>
            <a:headEnd/>
            <a:tailEnd/>
          </a:ln>
        </p:spPr>
      </p:pic>
      <p:sp>
        <p:nvSpPr>
          <p:cNvPr id="4"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en-US" sz="1500" dirty="0" smtClean="0">
                <a:solidFill>
                  <a:srgbClr val="000000"/>
                </a:solidFill>
              </a:rPr>
              <a:t>Solving the Rubik's Cube</a:t>
            </a:r>
            <a:r>
              <a:rPr lang="fr-FR" sz="1500" dirty="0">
                <a:solidFill>
                  <a:srgbClr val="000000"/>
                </a:solidFill>
              </a:rPr>
              <a:t> », par </a:t>
            </a:r>
            <a:r>
              <a:rPr lang="fr-FR" sz="1500" dirty="0" smtClean="0">
                <a:solidFill>
                  <a:srgbClr val="000000"/>
                </a:solidFill>
              </a:rPr>
              <a:t>Steve Rhodes,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a:t>
            </a:r>
            <a:r>
              <a:rPr lang="fr-FR" sz="1500" dirty="0" err="1" smtClean="0">
                <a:solidFill>
                  <a:srgbClr val="000000"/>
                </a:solidFill>
              </a:rPr>
              <a:t>nd</a:t>
            </a:r>
            <a:r>
              <a:rPr lang="fr-FR" sz="1500" dirty="0" smtClean="0">
                <a:solidFill>
                  <a:srgbClr val="000000"/>
                </a:solidFill>
              </a:rPr>
              <a:t>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http://www.flickr.com/photos/ari/2217206582/- </a:t>
            </a:r>
            <a:r>
              <a:rPr lang="fr-FR" sz="1100" dirty="0">
                <a:solidFill>
                  <a:srgbClr val="000000"/>
                </a:solidFill>
              </a:rPr>
              <a:t>http://</a:t>
            </a:r>
            <a:r>
              <a:rPr lang="fr-FR" sz="1100" dirty="0" smtClean="0">
                <a:solidFill>
                  <a:srgbClr val="000000"/>
                </a:solidFill>
              </a:rPr>
              <a:t>creativecommons.org/licenses/by-nd/2.0/deed.fr</a:t>
            </a:r>
            <a:endParaRPr lang="fr-FR" sz="1100" dirty="0">
              <a:solidFill>
                <a:srgbClr val="000000"/>
              </a:solidFill>
              <a:hlinkClick r:id="rId3"/>
            </a:endParaRPr>
          </a:p>
        </p:txBody>
      </p:sp>
      <p:sp>
        <p:nvSpPr>
          <p:cNvPr id="5" name="ZoneTexte 4"/>
          <p:cNvSpPr txBox="1"/>
          <p:nvPr/>
        </p:nvSpPr>
        <p:spPr>
          <a:xfrm>
            <a:off x="5292080" y="476672"/>
            <a:ext cx="3262560" cy="1323439"/>
          </a:xfrm>
          <a:prstGeom prst="rect">
            <a:avLst/>
          </a:prstGeom>
          <a:noFill/>
        </p:spPr>
        <p:txBody>
          <a:bodyPr wrap="none" rtlCol="0">
            <a:spAutoFit/>
          </a:bodyPr>
          <a:lstStyle/>
          <a:p>
            <a:r>
              <a:rPr lang="fr-FR" sz="4000" b="1" dirty="0" smtClean="0">
                <a:solidFill>
                  <a:schemeClr val="bg1"/>
                </a:solidFill>
              </a:rPr>
              <a:t>Fusion Images</a:t>
            </a:r>
          </a:p>
          <a:p>
            <a:r>
              <a:rPr lang="fr-FR" sz="4000" b="1" dirty="0" smtClean="0">
                <a:solidFill>
                  <a:schemeClr val="bg1"/>
                </a:solidFill>
              </a:rPr>
              <a:t>« </a:t>
            </a:r>
            <a:r>
              <a:rPr lang="fr-FR" sz="4000" b="1" dirty="0" err="1" smtClean="0">
                <a:solidFill>
                  <a:schemeClr val="bg1"/>
                </a:solidFill>
              </a:rPr>
              <a:t>sprites</a:t>
            </a:r>
            <a:r>
              <a:rPr lang="fr-FR" sz="4000" b="1" dirty="0" smtClean="0">
                <a:solidFill>
                  <a:schemeClr val="bg1"/>
                </a:solidFill>
              </a:rPr>
              <a:t> CSS »</a:t>
            </a:r>
            <a:endParaRPr lang="fr-FR" sz="4000" b="1" dirty="0">
              <a:solidFill>
                <a:schemeClr val="bg1"/>
              </a:solidFill>
            </a:endParaRPr>
          </a:p>
        </p:txBody>
      </p:sp>
      <p:pic>
        <p:nvPicPr>
          <p:cNvPr id="7" name="Picture 3"/>
          <p:cNvPicPr>
            <a:picLocks noChangeAspect="1" noChangeArrowheads="1"/>
          </p:cNvPicPr>
          <p:nvPr/>
        </p:nvPicPr>
        <p:blipFill>
          <a:blip r:embed="rId4" cstate="email"/>
          <a:srcRect/>
          <a:stretch>
            <a:fillRect/>
          </a:stretch>
        </p:blipFill>
        <p:spPr bwMode="auto">
          <a:xfrm>
            <a:off x="4932040" y="1988840"/>
            <a:ext cx="3396398" cy="2376264"/>
          </a:xfrm>
          <a:prstGeom prst="rect">
            <a:avLst/>
          </a:prstGeom>
          <a:noFill/>
          <a:ln w="9525">
            <a:noFill/>
            <a:round/>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12290" name="Picture 2"/>
          <p:cNvPicPr>
            <a:picLocks noChangeAspect="1" noChangeArrowheads="1"/>
          </p:cNvPicPr>
          <p:nvPr/>
        </p:nvPicPr>
        <p:blipFill>
          <a:blip r:embed="rId3" cstate="email"/>
          <a:srcRect l="5273" r="5535"/>
          <a:stretch>
            <a:fillRect/>
          </a:stretch>
        </p:blipFill>
        <p:spPr bwMode="auto">
          <a:xfrm>
            <a:off x="0" y="0"/>
            <a:ext cx="9144000" cy="6858000"/>
          </a:xfrm>
          <a:prstGeom prst="rect">
            <a:avLst/>
          </a:prstGeom>
          <a:noFill/>
          <a:ln w="9525">
            <a:noFill/>
            <a:miter lim="800000"/>
            <a:headEnd/>
            <a:tailEnd/>
          </a:ln>
        </p:spPr>
      </p:pic>
      <p:sp>
        <p:nvSpPr>
          <p:cNvPr id="4"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en-US" sz="1500" dirty="0" smtClean="0">
                <a:solidFill>
                  <a:srgbClr val="000000"/>
                </a:solidFill>
              </a:rPr>
              <a:t>Solving the Rubik's Cube</a:t>
            </a:r>
            <a:r>
              <a:rPr lang="fr-FR" sz="1500" dirty="0">
                <a:solidFill>
                  <a:srgbClr val="000000"/>
                </a:solidFill>
              </a:rPr>
              <a:t> », par </a:t>
            </a:r>
            <a:r>
              <a:rPr lang="fr-FR" sz="1500" dirty="0" smtClean="0">
                <a:solidFill>
                  <a:srgbClr val="000000"/>
                </a:solidFill>
              </a:rPr>
              <a:t>Steve Rhodes,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a:t>
            </a:r>
            <a:r>
              <a:rPr lang="fr-FR" sz="1500" dirty="0" err="1" smtClean="0">
                <a:solidFill>
                  <a:srgbClr val="000000"/>
                </a:solidFill>
              </a:rPr>
              <a:t>nd</a:t>
            </a:r>
            <a:r>
              <a:rPr lang="fr-FR" sz="1500" dirty="0" smtClean="0">
                <a:solidFill>
                  <a:srgbClr val="000000"/>
                </a:solidFill>
              </a:rPr>
              <a:t>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http://www.flickr.com/photos/ari/2217206582/- </a:t>
            </a:r>
            <a:r>
              <a:rPr lang="fr-FR" sz="1100" dirty="0">
                <a:solidFill>
                  <a:srgbClr val="000000"/>
                </a:solidFill>
              </a:rPr>
              <a:t>http://</a:t>
            </a:r>
            <a:r>
              <a:rPr lang="fr-FR" sz="1100" dirty="0" smtClean="0">
                <a:solidFill>
                  <a:srgbClr val="000000"/>
                </a:solidFill>
              </a:rPr>
              <a:t>creativecommons.org/licenses/by-nd/2.0/deed.fr</a:t>
            </a:r>
            <a:endParaRPr lang="fr-FR" sz="1100" dirty="0">
              <a:solidFill>
                <a:srgbClr val="000000"/>
              </a:solidFill>
              <a:hlinkClick r:id="rId4"/>
            </a:endParaRPr>
          </a:p>
        </p:txBody>
      </p:sp>
      <p:sp>
        <p:nvSpPr>
          <p:cNvPr id="5" name="ZoneTexte 4"/>
          <p:cNvSpPr txBox="1"/>
          <p:nvPr/>
        </p:nvSpPr>
        <p:spPr>
          <a:xfrm>
            <a:off x="4440011" y="836712"/>
            <a:ext cx="4618637" cy="1200329"/>
          </a:xfrm>
          <a:prstGeom prst="rect">
            <a:avLst/>
          </a:prstGeom>
          <a:noFill/>
        </p:spPr>
        <p:txBody>
          <a:bodyPr wrap="none" rtlCol="0">
            <a:spAutoFit/>
          </a:bodyPr>
          <a:lstStyle/>
          <a:p>
            <a:pPr algn="ctr"/>
            <a:r>
              <a:rPr lang="fr-FR" sz="4000" b="1" dirty="0" smtClean="0">
                <a:solidFill>
                  <a:schemeClr val="bg1"/>
                </a:solidFill>
              </a:rPr>
              <a:t>CDN</a:t>
            </a:r>
          </a:p>
          <a:p>
            <a:r>
              <a:rPr lang="fr-FR" sz="3200" b="1" dirty="0" smtClean="0">
                <a:solidFill>
                  <a:schemeClr val="bg1"/>
                </a:solidFill>
              </a:rPr>
              <a:t>Content </a:t>
            </a:r>
            <a:r>
              <a:rPr lang="fr-FR" sz="3200" b="1" dirty="0" err="1" smtClean="0">
                <a:solidFill>
                  <a:schemeClr val="bg1"/>
                </a:solidFill>
              </a:rPr>
              <a:t>Delivery</a:t>
            </a:r>
            <a:r>
              <a:rPr lang="fr-FR" sz="3200" b="1" dirty="0" smtClean="0">
                <a:solidFill>
                  <a:schemeClr val="bg1"/>
                </a:solidFill>
              </a:rPr>
              <a:t> Network</a:t>
            </a:r>
            <a:endParaRPr lang="fr-FR" sz="3200" b="1" dirty="0">
              <a:solidFill>
                <a:schemeClr val="bg1"/>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12290" name="Picture 2"/>
          <p:cNvPicPr>
            <a:picLocks noChangeAspect="1" noChangeArrowheads="1"/>
          </p:cNvPicPr>
          <p:nvPr/>
        </p:nvPicPr>
        <p:blipFill>
          <a:blip r:embed="rId3" cstate="email"/>
          <a:srcRect l="5273" r="5535"/>
          <a:stretch>
            <a:fillRect/>
          </a:stretch>
        </p:blipFill>
        <p:spPr bwMode="auto">
          <a:xfrm>
            <a:off x="0" y="0"/>
            <a:ext cx="9144000" cy="6858000"/>
          </a:xfrm>
          <a:prstGeom prst="rect">
            <a:avLst/>
          </a:prstGeom>
          <a:noFill/>
          <a:ln w="9525">
            <a:noFill/>
            <a:miter lim="800000"/>
            <a:headEnd/>
            <a:tailEnd/>
          </a:ln>
        </p:spPr>
      </p:pic>
      <p:sp>
        <p:nvSpPr>
          <p:cNvPr id="4"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en-US" sz="1500" dirty="0" smtClean="0">
                <a:solidFill>
                  <a:srgbClr val="000000"/>
                </a:solidFill>
              </a:rPr>
              <a:t>Solving the Rubik's Cube</a:t>
            </a:r>
            <a:r>
              <a:rPr lang="fr-FR" sz="1500" dirty="0">
                <a:solidFill>
                  <a:srgbClr val="000000"/>
                </a:solidFill>
              </a:rPr>
              <a:t> », par </a:t>
            </a:r>
            <a:r>
              <a:rPr lang="fr-FR" sz="1500" dirty="0" smtClean="0">
                <a:solidFill>
                  <a:srgbClr val="000000"/>
                </a:solidFill>
              </a:rPr>
              <a:t>Steve Rhodes,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a:t>
            </a:r>
            <a:r>
              <a:rPr lang="fr-FR" sz="1500" dirty="0" err="1" smtClean="0">
                <a:solidFill>
                  <a:srgbClr val="000000"/>
                </a:solidFill>
              </a:rPr>
              <a:t>nd</a:t>
            </a:r>
            <a:r>
              <a:rPr lang="fr-FR" sz="1500" dirty="0" smtClean="0">
                <a:solidFill>
                  <a:srgbClr val="000000"/>
                </a:solidFill>
              </a:rPr>
              <a:t>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http://www.flickr.com/photos/ari/2217206582/- </a:t>
            </a:r>
            <a:r>
              <a:rPr lang="fr-FR" sz="1100" dirty="0">
                <a:solidFill>
                  <a:srgbClr val="000000"/>
                </a:solidFill>
              </a:rPr>
              <a:t>http://</a:t>
            </a:r>
            <a:r>
              <a:rPr lang="fr-FR" sz="1100" dirty="0" smtClean="0">
                <a:solidFill>
                  <a:srgbClr val="000000"/>
                </a:solidFill>
              </a:rPr>
              <a:t>creativecommons.org/licenses/by-nd/2.0/deed.fr</a:t>
            </a:r>
            <a:endParaRPr lang="fr-FR" sz="1100" dirty="0">
              <a:solidFill>
                <a:srgbClr val="000000"/>
              </a:solidFill>
              <a:hlinkClick r:id="rId4"/>
            </a:endParaRPr>
          </a:p>
        </p:txBody>
      </p:sp>
      <p:sp>
        <p:nvSpPr>
          <p:cNvPr id="5" name="ZoneTexte 4"/>
          <p:cNvSpPr txBox="1"/>
          <p:nvPr/>
        </p:nvSpPr>
        <p:spPr>
          <a:xfrm>
            <a:off x="4900402" y="764704"/>
            <a:ext cx="4243598" cy="1938992"/>
          </a:xfrm>
          <a:prstGeom prst="rect">
            <a:avLst/>
          </a:prstGeom>
          <a:noFill/>
        </p:spPr>
        <p:txBody>
          <a:bodyPr wrap="none" rtlCol="0">
            <a:spAutoFit/>
          </a:bodyPr>
          <a:lstStyle/>
          <a:p>
            <a:r>
              <a:rPr lang="fr-FR" sz="4000" b="1" dirty="0" smtClean="0">
                <a:solidFill>
                  <a:schemeClr val="bg1"/>
                </a:solidFill>
              </a:rPr>
              <a:t>URI en data:</a:t>
            </a:r>
          </a:p>
          <a:p>
            <a:r>
              <a:rPr lang="fr-FR" sz="4000" b="1" dirty="0" smtClean="0">
                <a:solidFill>
                  <a:schemeClr val="bg1"/>
                </a:solidFill>
              </a:rPr>
              <a:t>Documents </a:t>
            </a:r>
            <a:r>
              <a:rPr lang="fr-FR" sz="4000" b="1" dirty="0" err="1" smtClean="0">
                <a:solidFill>
                  <a:schemeClr val="bg1"/>
                </a:solidFill>
              </a:rPr>
              <a:t>mhtml</a:t>
            </a:r>
            <a:r>
              <a:rPr lang="fr-FR" sz="4000" b="1" dirty="0" smtClean="0">
                <a:solidFill>
                  <a:schemeClr val="bg1"/>
                </a:solidFill>
              </a:rPr>
              <a:t> </a:t>
            </a:r>
          </a:p>
          <a:p>
            <a:r>
              <a:rPr lang="fr-FR" sz="4000" b="1" dirty="0" smtClean="0">
                <a:solidFill>
                  <a:schemeClr val="bg1"/>
                </a:solidFill>
              </a:rPr>
              <a:t>Archives JAR</a:t>
            </a:r>
            <a:endParaRPr lang="fr-FR" sz="4000" b="1" dirty="0">
              <a:solidFill>
                <a:schemeClr val="bg1"/>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12290" name="Picture 2"/>
          <p:cNvPicPr>
            <a:picLocks noChangeAspect="1" noChangeArrowheads="1"/>
          </p:cNvPicPr>
          <p:nvPr/>
        </p:nvPicPr>
        <p:blipFill>
          <a:blip r:embed="rId3" cstate="email"/>
          <a:srcRect l="5273" r="5535"/>
          <a:stretch>
            <a:fillRect/>
          </a:stretch>
        </p:blipFill>
        <p:spPr bwMode="auto">
          <a:xfrm>
            <a:off x="0" y="0"/>
            <a:ext cx="9144000" cy="6858000"/>
          </a:xfrm>
          <a:prstGeom prst="rect">
            <a:avLst/>
          </a:prstGeom>
          <a:noFill/>
          <a:ln w="9525">
            <a:noFill/>
            <a:miter lim="800000"/>
            <a:headEnd/>
            <a:tailEnd/>
          </a:ln>
        </p:spPr>
      </p:pic>
      <p:sp>
        <p:nvSpPr>
          <p:cNvPr id="4"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en-US" sz="1500" dirty="0" smtClean="0">
                <a:solidFill>
                  <a:srgbClr val="000000"/>
                </a:solidFill>
              </a:rPr>
              <a:t>Solving the Rubik's Cube</a:t>
            </a:r>
            <a:r>
              <a:rPr lang="fr-FR" sz="1500" dirty="0">
                <a:solidFill>
                  <a:srgbClr val="000000"/>
                </a:solidFill>
              </a:rPr>
              <a:t> », par </a:t>
            </a:r>
            <a:r>
              <a:rPr lang="fr-FR" sz="1500" dirty="0" smtClean="0">
                <a:solidFill>
                  <a:srgbClr val="000000"/>
                </a:solidFill>
              </a:rPr>
              <a:t>Steve Rhodes,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a:t>
            </a:r>
            <a:r>
              <a:rPr lang="fr-FR" sz="1500" dirty="0" err="1" smtClean="0">
                <a:solidFill>
                  <a:srgbClr val="000000"/>
                </a:solidFill>
              </a:rPr>
              <a:t>nd</a:t>
            </a:r>
            <a:r>
              <a:rPr lang="fr-FR" sz="1500" dirty="0" smtClean="0">
                <a:solidFill>
                  <a:srgbClr val="000000"/>
                </a:solidFill>
              </a:rPr>
              <a:t>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http://www.flickr.com/photos/ari/2217206582/- </a:t>
            </a:r>
            <a:r>
              <a:rPr lang="fr-FR" sz="1100" dirty="0">
                <a:solidFill>
                  <a:srgbClr val="000000"/>
                </a:solidFill>
              </a:rPr>
              <a:t>http://</a:t>
            </a:r>
            <a:r>
              <a:rPr lang="fr-FR" sz="1100" dirty="0" smtClean="0">
                <a:solidFill>
                  <a:srgbClr val="000000"/>
                </a:solidFill>
              </a:rPr>
              <a:t>creativecommons.org/licenses/by-nd/2.0/deed.fr</a:t>
            </a:r>
            <a:endParaRPr lang="fr-FR" sz="1100" dirty="0">
              <a:solidFill>
                <a:srgbClr val="000000"/>
              </a:solidFill>
              <a:hlinkClick r:id="rId4"/>
            </a:endParaRPr>
          </a:p>
        </p:txBody>
      </p:sp>
      <p:sp>
        <p:nvSpPr>
          <p:cNvPr id="5" name="ZoneTexte 4"/>
          <p:cNvSpPr txBox="1"/>
          <p:nvPr/>
        </p:nvSpPr>
        <p:spPr>
          <a:xfrm>
            <a:off x="3987139" y="548680"/>
            <a:ext cx="5156861" cy="1323439"/>
          </a:xfrm>
          <a:prstGeom prst="rect">
            <a:avLst/>
          </a:prstGeom>
          <a:noFill/>
        </p:spPr>
        <p:txBody>
          <a:bodyPr wrap="none" rtlCol="0">
            <a:spAutoFit/>
          </a:bodyPr>
          <a:lstStyle/>
          <a:p>
            <a:r>
              <a:rPr lang="fr-FR" sz="4000" b="1" dirty="0" smtClean="0">
                <a:solidFill>
                  <a:schemeClr val="bg1"/>
                </a:solidFill>
              </a:rPr>
              <a:t>Chargements parallèles</a:t>
            </a:r>
          </a:p>
          <a:p>
            <a:pPr>
              <a:buFontTx/>
              <a:buChar char="-"/>
            </a:pPr>
            <a:r>
              <a:rPr lang="fr-FR" sz="4000" b="1" dirty="0" smtClean="0">
                <a:solidFill>
                  <a:schemeClr val="bg1"/>
                </a:solidFill>
              </a:rPr>
              <a:t> domaines multiples</a:t>
            </a:r>
            <a:endParaRPr lang="fr-FR" sz="4000" b="1" dirty="0">
              <a:solidFill>
                <a:schemeClr val="bg1"/>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12290" name="Picture 2"/>
          <p:cNvPicPr>
            <a:picLocks noChangeAspect="1" noChangeArrowheads="1"/>
          </p:cNvPicPr>
          <p:nvPr/>
        </p:nvPicPr>
        <p:blipFill>
          <a:blip r:embed="rId3" cstate="email"/>
          <a:srcRect l="5273" r="5535"/>
          <a:stretch>
            <a:fillRect/>
          </a:stretch>
        </p:blipFill>
        <p:spPr bwMode="auto">
          <a:xfrm>
            <a:off x="0" y="0"/>
            <a:ext cx="9144000" cy="6858000"/>
          </a:xfrm>
          <a:prstGeom prst="rect">
            <a:avLst/>
          </a:prstGeom>
          <a:noFill/>
          <a:ln w="9525">
            <a:noFill/>
            <a:miter lim="800000"/>
            <a:headEnd/>
            <a:tailEnd/>
          </a:ln>
        </p:spPr>
      </p:pic>
      <p:sp>
        <p:nvSpPr>
          <p:cNvPr id="4"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en-US" sz="1500" dirty="0" smtClean="0">
                <a:solidFill>
                  <a:srgbClr val="000000"/>
                </a:solidFill>
              </a:rPr>
              <a:t>Solving the Rubik's Cube</a:t>
            </a:r>
            <a:r>
              <a:rPr lang="fr-FR" sz="1500" dirty="0">
                <a:solidFill>
                  <a:srgbClr val="000000"/>
                </a:solidFill>
              </a:rPr>
              <a:t> », par </a:t>
            </a:r>
            <a:r>
              <a:rPr lang="fr-FR" sz="1500" dirty="0" smtClean="0">
                <a:solidFill>
                  <a:srgbClr val="000000"/>
                </a:solidFill>
              </a:rPr>
              <a:t>Steve Rhodes,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a:t>
            </a:r>
            <a:r>
              <a:rPr lang="fr-FR" sz="1500" dirty="0" err="1" smtClean="0">
                <a:solidFill>
                  <a:srgbClr val="000000"/>
                </a:solidFill>
              </a:rPr>
              <a:t>nd</a:t>
            </a:r>
            <a:r>
              <a:rPr lang="fr-FR" sz="1500" dirty="0" smtClean="0">
                <a:solidFill>
                  <a:srgbClr val="000000"/>
                </a:solidFill>
              </a:rPr>
              <a:t>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http://www.flickr.com/photos/ari/2217206582/- </a:t>
            </a:r>
            <a:r>
              <a:rPr lang="fr-FR" sz="1100" dirty="0">
                <a:solidFill>
                  <a:srgbClr val="000000"/>
                </a:solidFill>
              </a:rPr>
              <a:t>http://</a:t>
            </a:r>
            <a:r>
              <a:rPr lang="fr-FR" sz="1100" dirty="0" smtClean="0">
                <a:solidFill>
                  <a:srgbClr val="000000"/>
                </a:solidFill>
              </a:rPr>
              <a:t>creativecommons.org/licenses/by-nd/2.0/deed.fr</a:t>
            </a:r>
            <a:endParaRPr lang="fr-FR" sz="1100" dirty="0">
              <a:solidFill>
                <a:srgbClr val="000000"/>
              </a:solidFill>
              <a:hlinkClick r:id="rId4"/>
            </a:endParaRPr>
          </a:p>
        </p:txBody>
      </p:sp>
      <p:sp>
        <p:nvSpPr>
          <p:cNvPr id="5" name="ZoneTexte 4"/>
          <p:cNvSpPr txBox="1"/>
          <p:nvPr/>
        </p:nvSpPr>
        <p:spPr>
          <a:xfrm>
            <a:off x="3803307" y="692696"/>
            <a:ext cx="5340693" cy="1323439"/>
          </a:xfrm>
          <a:prstGeom prst="rect">
            <a:avLst/>
          </a:prstGeom>
          <a:noFill/>
        </p:spPr>
        <p:txBody>
          <a:bodyPr wrap="none" rtlCol="0">
            <a:spAutoFit/>
          </a:bodyPr>
          <a:lstStyle/>
          <a:p>
            <a:r>
              <a:rPr lang="fr-FR" sz="4000" b="1" dirty="0" smtClean="0">
                <a:solidFill>
                  <a:schemeClr val="bg1"/>
                </a:solidFill>
              </a:rPr>
              <a:t>Connexions persistantes</a:t>
            </a:r>
          </a:p>
          <a:p>
            <a:r>
              <a:rPr lang="fr-FR" sz="4000" b="1" dirty="0" smtClean="0">
                <a:solidFill>
                  <a:schemeClr val="bg1"/>
                </a:solidFill>
              </a:rPr>
              <a:t>(</a:t>
            </a:r>
            <a:r>
              <a:rPr lang="fr-FR" sz="4000" b="1" dirty="0" err="1" smtClean="0">
                <a:solidFill>
                  <a:schemeClr val="bg1"/>
                </a:solidFill>
              </a:rPr>
              <a:t>keep</a:t>
            </a:r>
            <a:r>
              <a:rPr lang="fr-FR" sz="4000" b="1" dirty="0" smtClean="0">
                <a:solidFill>
                  <a:schemeClr val="bg1"/>
                </a:solidFill>
              </a:rPr>
              <a:t> </a:t>
            </a:r>
            <a:r>
              <a:rPr lang="fr-FR" sz="4000" b="1" dirty="0" err="1" smtClean="0">
                <a:solidFill>
                  <a:schemeClr val="bg1"/>
                </a:solidFill>
              </a:rPr>
              <a:t>alive</a:t>
            </a:r>
            <a:r>
              <a:rPr lang="fr-FR" sz="4000" b="1" dirty="0" smtClean="0">
                <a:solidFill>
                  <a:schemeClr val="bg1"/>
                </a:solidFill>
              </a:rPr>
              <a:t> HTTP)</a:t>
            </a:r>
            <a:endParaRPr lang="fr-FR" sz="4000" b="1" dirty="0">
              <a:solidFill>
                <a:schemeClr val="bg1"/>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p:cNvSpPr>
            <a:spLocks noGrp="1"/>
          </p:cNvSpPr>
          <p:nvPr>
            <p:ph type="title"/>
          </p:nvPr>
        </p:nvSpPr>
        <p:spPr>
          <a:xfrm>
            <a:off x="722313" y="4941168"/>
            <a:ext cx="7772400" cy="827807"/>
          </a:xfrm>
        </p:spPr>
        <p:txBody>
          <a:bodyPr/>
          <a:lstStyle/>
          <a:p>
            <a:r>
              <a:rPr lang="fr-FR" cap="none" dirty="0" smtClean="0"/>
              <a:t>Contenus plus petits</a:t>
            </a:r>
            <a:endParaRPr lang="fr-FR" cap="none" dirty="0"/>
          </a:p>
        </p:txBody>
      </p:sp>
      <p:sp>
        <p:nvSpPr>
          <p:cNvPr id="14" name="Espace réservé du texte 13"/>
          <p:cNvSpPr>
            <a:spLocks noGrp="1"/>
          </p:cNvSpPr>
          <p:nvPr>
            <p:ph type="body" idx="1"/>
          </p:nvPr>
        </p:nvSpPr>
        <p:spPr>
          <a:xfrm>
            <a:off x="827584" y="3356992"/>
            <a:ext cx="7772400" cy="1500187"/>
          </a:xfrm>
        </p:spPr>
        <p:txBody>
          <a:bodyPr>
            <a:noAutofit/>
          </a:bodyPr>
          <a:lstStyle/>
          <a:p>
            <a:pPr algn="r"/>
            <a:r>
              <a:rPr lang="fr-FR" sz="2800" dirty="0" smtClean="0">
                <a:solidFill>
                  <a:schemeClr val="tx1"/>
                </a:solidFill>
              </a:rPr>
              <a:t>Compression HTTP (</a:t>
            </a:r>
            <a:r>
              <a:rPr lang="fr-FR" sz="2800" dirty="0" err="1" smtClean="0">
                <a:solidFill>
                  <a:schemeClr val="tx1"/>
                </a:solidFill>
              </a:rPr>
              <a:t>gzip</a:t>
            </a:r>
            <a:r>
              <a:rPr lang="fr-FR" sz="2800" dirty="0" smtClean="0">
                <a:solidFill>
                  <a:schemeClr val="tx1"/>
                </a:solidFill>
              </a:rPr>
              <a:t>)</a:t>
            </a:r>
          </a:p>
          <a:p>
            <a:pPr algn="r"/>
            <a:r>
              <a:rPr lang="fr-FR" sz="2800" dirty="0" smtClean="0">
                <a:solidFill>
                  <a:schemeClr val="tx1"/>
                </a:solidFill>
              </a:rPr>
              <a:t>Minimisation des contenus (espaces blancs)</a:t>
            </a:r>
          </a:p>
          <a:p>
            <a:pPr algn="r"/>
            <a:r>
              <a:rPr lang="fr-FR" sz="2800" dirty="0" err="1" smtClean="0">
                <a:solidFill>
                  <a:schemeClr val="tx1"/>
                </a:solidFill>
              </a:rPr>
              <a:t>Recompression</a:t>
            </a:r>
            <a:r>
              <a:rPr lang="fr-FR" sz="2800" dirty="0" smtClean="0">
                <a:solidFill>
                  <a:schemeClr val="tx1"/>
                </a:solidFill>
              </a:rPr>
              <a:t> des images (avec et sans pertes)</a:t>
            </a:r>
          </a:p>
        </p:txBody>
      </p:sp>
      <p:pic>
        <p:nvPicPr>
          <p:cNvPr id="15363" name="Picture 3"/>
          <p:cNvPicPr>
            <a:picLocks noChangeAspect="1" noChangeArrowheads="1"/>
          </p:cNvPicPr>
          <p:nvPr/>
        </p:nvPicPr>
        <p:blipFill>
          <a:blip r:embed="rId3" cstate="email">
            <a:lum bright="40000" contrast="40000"/>
          </a:blip>
          <a:srcRect/>
          <a:stretch>
            <a:fillRect/>
          </a:stretch>
        </p:blipFill>
        <p:spPr bwMode="auto">
          <a:xfrm>
            <a:off x="0" y="0"/>
            <a:ext cx="3995936" cy="2492896"/>
          </a:xfrm>
          <a:prstGeom prst="rect">
            <a:avLst/>
          </a:prstGeom>
          <a:noFill/>
          <a:ln w="9525">
            <a:noFill/>
            <a:miter lim="800000"/>
            <a:headEnd/>
            <a:tailEnd/>
          </a:ln>
        </p:spPr>
      </p:pic>
      <p:sp>
        <p:nvSpPr>
          <p:cNvPr id="5"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en-US" sz="1500" dirty="0" smtClean="0">
                <a:solidFill>
                  <a:srgbClr val="000000"/>
                </a:solidFill>
              </a:rPr>
              <a:t> Grade 9th Math problem </a:t>
            </a:r>
            <a:r>
              <a:rPr lang="fr-FR" sz="1500" dirty="0">
                <a:solidFill>
                  <a:srgbClr val="000000"/>
                </a:solidFill>
              </a:rPr>
              <a:t> », par </a:t>
            </a:r>
            <a:r>
              <a:rPr lang="fr-FR" sz="1500" dirty="0" err="1" smtClean="0">
                <a:solidFill>
                  <a:srgbClr val="000000"/>
                </a:solidFill>
              </a:rPr>
              <a:t>Arjin</a:t>
            </a:r>
            <a:r>
              <a:rPr lang="fr-FR" sz="1500" dirty="0" smtClean="0">
                <a:solidFill>
                  <a:srgbClr val="000000"/>
                </a:solidFill>
              </a:rPr>
              <a:t>,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a:t>
            </a:r>
            <a:r>
              <a:rPr lang="fr-FR" sz="1500" dirty="0" err="1" smtClean="0">
                <a:solidFill>
                  <a:srgbClr val="000000"/>
                </a:solidFill>
              </a:rPr>
              <a:t>nd</a:t>
            </a:r>
            <a:r>
              <a:rPr lang="fr-FR" sz="1500" dirty="0" smtClean="0">
                <a:solidFill>
                  <a:srgbClr val="000000"/>
                </a:solidFill>
              </a:rPr>
              <a:t>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 http://www.flickr.com/photos/arjin/3271430123/ - </a:t>
            </a:r>
            <a:r>
              <a:rPr lang="fr-FR" sz="1100" dirty="0">
                <a:solidFill>
                  <a:srgbClr val="000000"/>
                </a:solidFill>
              </a:rPr>
              <a:t>http://</a:t>
            </a:r>
            <a:r>
              <a:rPr lang="fr-FR" sz="1100" dirty="0" smtClean="0">
                <a:solidFill>
                  <a:srgbClr val="000000"/>
                </a:solidFill>
              </a:rPr>
              <a:t>creativecommons.org/licenses/by-nd/2.0/deed.fr</a:t>
            </a:r>
            <a:endParaRPr lang="fr-FR" sz="1100" dirty="0">
              <a:solidFill>
                <a:srgbClr val="000000"/>
              </a:solidFill>
              <a:hlinkClick r:id="rId4"/>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p:cNvSpPr>
            <a:spLocks noGrp="1"/>
          </p:cNvSpPr>
          <p:nvPr>
            <p:ph type="title"/>
          </p:nvPr>
        </p:nvSpPr>
        <p:spPr>
          <a:xfrm>
            <a:off x="722313" y="4941168"/>
            <a:ext cx="7772400" cy="827807"/>
          </a:xfrm>
        </p:spPr>
        <p:txBody>
          <a:bodyPr/>
          <a:lstStyle/>
          <a:p>
            <a:r>
              <a:rPr lang="fr-FR" cap="none" dirty="0" smtClean="0"/>
              <a:t>Accélérer le rendu</a:t>
            </a:r>
            <a:endParaRPr lang="fr-FR" cap="none" dirty="0"/>
          </a:p>
        </p:txBody>
      </p:sp>
      <p:sp>
        <p:nvSpPr>
          <p:cNvPr id="14" name="Espace réservé du texte 13"/>
          <p:cNvSpPr>
            <a:spLocks noGrp="1"/>
          </p:cNvSpPr>
          <p:nvPr>
            <p:ph type="body" idx="1"/>
          </p:nvPr>
        </p:nvSpPr>
        <p:spPr>
          <a:xfrm>
            <a:off x="0" y="3356992"/>
            <a:ext cx="8599984" cy="1500187"/>
          </a:xfrm>
        </p:spPr>
        <p:txBody>
          <a:bodyPr>
            <a:noAutofit/>
          </a:bodyPr>
          <a:lstStyle/>
          <a:p>
            <a:pPr algn="r"/>
            <a:r>
              <a:rPr lang="fr-FR" sz="2800" dirty="0" smtClean="0">
                <a:solidFill>
                  <a:schemeClr val="tx1"/>
                </a:solidFill>
              </a:rPr>
              <a:t>Chargement différé via AJAX</a:t>
            </a:r>
          </a:p>
          <a:p>
            <a:pPr algn="r"/>
            <a:r>
              <a:rPr lang="fr-FR" sz="2800" dirty="0" smtClean="0">
                <a:solidFill>
                  <a:schemeClr val="tx1"/>
                </a:solidFill>
              </a:rPr>
              <a:t>Ordonner et prioriser le contenu</a:t>
            </a:r>
          </a:p>
          <a:p>
            <a:pPr algn="r"/>
            <a:r>
              <a:rPr lang="fr-FR" sz="2800" dirty="0" smtClean="0">
                <a:solidFill>
                  <a:schemeClr val="tx1"/>
                </a:solidFill>
              </a:rPr>
              <a:t>Envoyer immédiatement les blocs sans calcul serveur</a:t>
            </a:r>
          </a:p>
          <a:p>
            <a:pPr algn="r"/>
            <a:r>
              <a:rPr lang="fr-FR" sz="2800" dirty="0" smtClean="0">
                <a:solidFill>
                  <a:schemeClr val="tx1"/>
                </a:solidFill>
              </a:rPr>
              <a:t>Chargement asynchrone du </a:t>
            </a:r>
            <a:r>
              <a:rPr lang="fr-FR" sz="2800" dirty="0" err="1" smtClean="0">
                <a:solidFill>
                  <a:schemeClr val="tx1"/>
                </a:solidFill>
              </a:rPr>
              <a:t>javascript</a:t>
            </a:r>
            <a:r>
              <a:rPr lang="fr-FR" sz="2800" dirty="0" smtClean="0">
                <a:solidFill>
                  <a:schemeClr val="tx1"/>
                </a:solidFill>
              </a:rPr>
              <a:t>, ou en bas de page</a:t>
            </a:r>
          </a:p>
        </p:txBody>
      </p:sp>
      <p:pic>
        <p:nvPicPr>
          <p:cNvPr id="15363" name="Picture 3"/>
          <p:cNvPicPr>
            <a:picLocks noChangeAspect="1" noChangeArrowheads="1"/>
          </p:cNvPicPr>
          <p:nvPr/>
        </p:nvPicPr>
        <p:blipFill>
          <a:blip r:embed="rId3" cstate="email">
            <a:lum bright="40000" contrast="40000"/>
          </a:blip>
          <a:srcRect/>
          <a:stretch>
            <a:fillRect/>
          </a:stretch>
        </p:blipFill>
        <p:spPr bwMode="auto">
          <a:xfrm>
            <a:off x="0" y="0"/>
            <a:ext cx="3995936" cy="2492896"/>
          </a:xfrm>
          <a:prstGeom prst="rect">
            <a:avLst/>
          </a:prstGeom>
          <a:noFill/>
          <a:ln w="9525">
            <a:noFill/>
            <a:miter lim="800000"/>
            <a:headEnd/>
            <a:tailEnd/>
          </a:ln>
        </p:spPr>
      </p:pic>
      <p:sp>
        <p:nvSpPr>
          <p:cNvPr id="5"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en-US" sz="1500" dirty="0" smtClean="0">
                <a:solidFill>
                  <a:srgbClr val="000000"/>
                </a:solidFill>
              </a:rPr>
              <a:t> Grade 9th Math problem </a:t>
            </a:r>
            <a:r>
              <a:rPr lang="fr-FR" sz="1500" dirty="0">
                <a:solidFill>
                  <a:srgbClr val="000000"/>
                </a:solidFill>
              </a:rPr>
              <a:t> », par </a:t>
            </a:r>
            <a:r>
              <a:rPr lang="fr-FR" sz="1500" dirty="0" err="1" smtClean="0">
                <a:solidFill>
                  <a:srgbClr val="000000"/>
                </a:solidFill>
              </a:rPr>
              <a:t>Arjin</a:t>
            </a:r>
            <a:r>
              <a:rPr lang="fr-FR" sz="1500" dirty="0" smtClean="0">
                <a:solidFill>
                  <a:srgbClr val="000000"/>
                </a:solidFill>
              </a:rPr>
              <a:t>,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a:t>
            </a:r>
            <a:r>
              <a:rPr lang="fr-FR" sz="1500" dirty="0" err="1" smtClean="0">
                <a:solidFill>
                  <a:srgbClr val="000000"/>
                </a:solidFill>
              </a:rPr>
              <a:t>nd</a:t>
            </a:r>
            <a:r>
              <a:rPr lang="fr-FR" sz="1500" dirty="0" smtClean="0">
                <a:solidFill>
                  <a:srgbClr val="000000"/>
                </a:solidFill>
              </a:rPr>
              <a:t>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 http://www.flickr.com/photos/arjin/3271430123/ - </a:t>
            </a:r>
            <a:r>
              <a:rPr lang="fr-FR" sz="1100" dirty="0">
                <a:solidFill>
                  <a:srgbClr val="000000"/>
                </a:solidFill>
              </a:rPr>
              <a:t>http://</a:t>
            </a:r>
            <a:r>
              <a:rPr lang="fr-FR" sz="1100" dirty="0" smtClean="0">
                <a:solidFill>
                  <a:srgbClr val="000000"/>
                </a:solidFill>
              </a:rPr>
              <a:t>creativecommons.org/licenses/by-nd/2.0/deed.fr</a:t>
            </a:r>
            <a:endParaRPr lang="fr-FR" sz="1100" dirty="0">
              <a:solidFill>
                <a:srgbClr val="000000"/>
              </a:solidFill>
              <a:hlinkClick r:id="rId4"/>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p:cNvSpPr>
            <a:spLocks noGrp="1"/>
          </p:cNvSpPr>
          <p:nvPr>
            <p:ph type="title"/>
          </p:nvPr>
        </p:nvSpPr>
        <p:spPr>
          <a:xfrm>
            <a:off x="722313" y="4941168"/>
            <a:ext cx="7772400" cy="827807"/>
          </a:xfrm>
        </p:spPr>
        <p:txBody>
          <a:bodyPr/>
          <a:lstStyle/>
          <a:p>
            <a:r>
              <a:rPr lang="fr-FR" cap="none" dirty="0" smtClean="0"/>
              <a:t>Mais aussi</a:t>
            </a:r>
            <a:endParaRPr lang="fr-FR" cap="none" dirty="0"/>
          </a:p>
        </p:txBody>
      </p:sp>
      <p:sp>
        <p:nvSpPr>
          <p:cNvPr id="14" name="Espace réservé du texte 13"/>
          <p:cNvSpPr>
            <a:spLocks noGrp="1"/>
          </p:cNvSpPr>
          <p:nvPr>
            <p:ph type="body" idx="1"/>
          </p:nvPr>
        </p:nvSpPr>
        <p:spPr>
          <a:xfrm>
            <a:off x="827584" y="3356992"/>
            <a:ext cx="7772400" cy="1500187"/>
          </a:xfrm>
        </p:spPr>
        <p:txBody>
          <a:bodyPr>
            <a:noAutofit/>
          </a:bodyPr>
          <a:lstStyle/>
          <a:p>
            <a:pPr algn="r"/>
            <a:r>
              <a:rPr lang="fr-FR" sz="2800" dirty="0" smtClean="0">
                <a:solidFill>
                  <a:schemeClr val="tx1"/>
                </a:solidFill>
              </a:rPr>
              <a:t>Utiliser le cache HTTP</a:t>
            </a:r>
          </a:p>
          <a:p>
            <a:pPr algn="r"/>
            <a:r>
              <a:rPr lang="fr-FR" sz="2800" dirty="0" smtClean="0">
                <a:solidFill>
                  <a:schemeClr val="tx1"/>
                </a:solidFill>
              </a:rPr>
              <a:t>Vraiment utiliser le cache HTTP </a:t>
            </a:r>
            <a:r>
              <a:rPr lang="fr-FR" sz="2800" dirty="0" smtClean="0">
                <a:solidFill>
                  <a:schemeClr val="tx1"/>
                </a:solidFill>
                <a:sym typeface="Wingdings" pitchFamily="2" charset="2"/>
              </a:rPr>
              <a:t></a:t>
            </a:r>
          </a:p>
          <a:p>
            <a:pPr algn="r"/>
            <a:r>
              <a:rPr lang="fr-FR" sz="2800" dirty="0" err="1" smtClean="0">
                <a:solidFill>
                  <a:schemeClr val="tx1"/>
                </a:solidFill>
                <a:sym typeface="Wingdings" pitchFamily="2" charset="2"/>
              </a:rPr>
              <a:t>Précharger</a:t>
            </a:r>
            <a:r>
              <a:rPr lang="fr-FR" sz="2800" dirty="0" smtClean="0">
                <a:solidFill>
                  <a:schemeClr val="tx1"/>
                </a:solidFill>
                <a:sym typeface="Wingdings" pitchFamily="2" charset="2"/>
              </a:rPr>
              <a:t> les contenus à l’avance</a:t>
            </a:r>
            <a:endParaRPr lang="fr-FR" sz="2800" dirty="0" smtClean="0">
              <a:solidFill>
                <a:schemeClr val="tx1"/>
              </a:solidFill>
            </a:endParaRPr>
          </a:p>
        </p:txBody>
      </p:sp>
      <p:pic>
        <p:nvPicPr>
          <p:cNvPr id="15363" name="Picture 3"/>
          <p:cNvPicPr>
            <a:picLocks noChangeAspect="1" noChangeArrowheads="1"/>
          </p:cNvPicPr>
          <p:nvPr/>
        </p:nvPicPr>
        <p:blipFill>
          <a:blip r:embed="rId3" cstate="email">
            <a:lum bright="40000" contrast="40000"/>
          </a:blip>
          <a:srcRect/>
          <a:stretch>
            <a:fillRect/>
          </a:stretch>
        </p:blipFill>
        <p:spPr bwMode="auto">
          <a:xfrm>
            <a:off x="0" y="0"/>
            <a:ext cx="3995936" cy="2492896"/>
          </a:xfrm>
          <a:prstGeom prst="rect">
            <a:avLst/>
          </a:prstGeom>
          <a:noFill/>
          <a:ln w="9525">
            <a:noFill/>
            <a:miter lim="800000"/>
            <a:headEnd/>
            <a:tailEnd/>
          </a:ln>
        </p:spPr>
      </p:pic>
      <p:sp>
        <p:nvSpPr>
          <p:cNvPr id="5"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en-US" sz="1500" dirty="0" smtClean="0">
                <a:solidFill>
                  <a:srgbClr val="000000"/>
                </a:solidFill>
              </a:rPr>
              <a:t> Grade 9th Math problem </a:t>
            </a:r>
            <a:r>
              <a:rPr lang="fr-FR" sz="1500" dirty="0">
                <a:solidFill>
                  <a:srgbClr val="000000"/>
                </a:solidFill>
              </a:rPr>
              <a:t> », par </a:t>
            </a:r>
            <a:r>
              <a:rPr lang="fr-FR" sz="1500" dirty="0" err="1" smtClean="0">
                <a:solidFill>
                  <a:srgbClr val="000000"/>
                </a:solidFill>
              </a:rPr>
              <a:t>Arjin</a:t>
            </a:r>
            <a:r>
              <a:rPr lang="fr-FR" sz="1500" dirty="0" smtClean="0">
                <a:solidFill>
                  <a:srgbClr val="000000"/>
                </a:solidFill>
              </a:rPr>
              <a:t>,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a:t>
            </a:r>
            <a:r>
              <a:rPr lang="fr-FR" sz="1500" dirty="0" err="1" smtClean="0">
                <a:solidFill>
                  <a:srgbClr val="000000"/>
                </a:solidFill>
              </a:rPr>
              <a:t>nd</a:t>
            </a:r>
            <a:r>
              <a:rPr lang="fr-FR" sz="1500" dirty="0" smtClean="0">
                <a:solidFill>
                  <a:srgbClr val="000000"/>
                </a:solidFill>
              </a:rPr>
              <a:t>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 http://www.flickr.com/photos/arjin/3271430123/ - </a:t>
            </a:r>
            <a:r>
              <a:rPr lang="fr-FR" sz="1100" dirty="0">
                <a:solidFill>
                  <a:srgbClr val="000000"/>
                </a:solidFill>
              </a:rPr>
              <a:t>http://</a:t>
            </a:r>
            <a:r>
              <a:rPr lang="fr-FR" sz="1100" dirty="0" smtClean="0">
                <a:solidFill>
                  <a:srgbClr val="000000"/>
                </a:solidFill>
              </a:rPr>
              <a:t>creativecommons.org/licenses/by-nd/2.0/deed.fr</a:t>
            </a:r>
            <a:endParaRPr lang="fr-FR" sz="1100" dirty="0">
              <a:solidFill>
                <a:srgbClr val="000000"/>
              </a:solidFill>
              <a:hlinkClick r:id="rId4"/>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p:cNvSpPr>
            <a:spLocks noGrp="1"/>
          </p:cNvSpPr>
          <p:nvPr>
            <p:ph type="title"/>
          </p:nvPr>
        </p:nvSpPr>
        <p:spPr>
          <a:xfrm>
            <a:off x="722313" y="4941168"/>
            <a:ext cx="7772400" cy="827807"/>
          </a:xfrm>
        </p:spPr>
        <p:txBody>
          <a:bodyPr/>
          <a:lstStyle/>
          <a:p>
            <a:r>
              <a:rPr lang="fr-FR" cap="none" dirty="0" smtClean="0"/>
              <a:t>Et bien sûr</a:t>
            </a:r>
            <a:endParaRPr lang="fr-FR" cap="none" dirty="0"/>
          </a:p>
        </p:txBody>
      </p:sp>
      <p:sp>
        <p:nvSpPr>
          <p:cNvPr id="14" name="Espace réservé du texte 13"/>
          <p:cNvSpPr>
            <a:spLocks noGrp="1"/>
          </p:cNvSpPr>
          <p:nvPr>
            <p:ph type="body" idx="1"/>
          </p:nvPr>
        </p:nvSpPr>
        <p:spPr>
          <a:xfrm>
            <a:off x="827584" y="3356992"/>
            <a:ext cx="7772400" cy="1500187"/>
          </a:xfrm>
        </p:spPr>
        <p:txBody>
          <a:bodyPr>
            <a:noAutofit/>
          </a:bodyPr>
          <a:lstStyle/>
          <a:p>
            <a:pPr algn="r"/>
            <a:r>
              <a:rPr lang="fr-FR" sz="2800" dirty="0" smtClean="0">
                <a:solidFill>
                  <a:schemeClr val="tx1"/>
                </a:solidFill>
              </a:rPr>
              <a:t>Optimiser  le </a:t>
            </a:r>
            <a:r>
              <a:rPr lang="fr-FR" sz="2800" dirty="0" err="1" smtClean="0">
                <a:solidFill>
                  <a:schemeClr val="tx1"/>
                </a:solidFill>
              </a:rPr>
              <a:t>javascript</a:t>
            </a:r>
            <a:endParaRPr lang="fr-FR" sz="2800" dirty="0" smtClean="0">
              <a:solidFill>
                <a:schemeClr val="tx1"/>
              </a:solidFill>
            </a:endParaRPr>
          </a:p>
          <a:p>
            <a:pPr algn="r"/>
            <a:r>
              <a:rPr lang="fr-FR" sz="2800" dirty="0" smtClean="0">
                <a:solidFill>
                  <a:schemeClr val="tx1"/>
                </a:solidFill>
              </a:rPr>
              <a:t>Diminuer la complexité</a:t>
            </a:r>
          </a:p>
          <a:p>
            <a:pPr algn="r"/>
            <a:r>
              <a:rPr lang="fr-FR" sz="2800" dirty="0" smtClean="0">
                <a:solidFill>
                  <a:schemeClr val="tx1"/>
                </a:solidFill>
              </a:rPr>
              <a:t>Éviter les sélecteurs CSS/</a:t>
            </a:r>
            <a:r>
              <a:rPr lang="fr-FR" sz="2800" dirty="0" err="1" smtClean="0">
                <a:solidFill>
                  <a:schemeClr val="tx1"/>
                </a:solidFill>
              </a:rPr>
              <a:t>Jquery</a:t>
            </a:r>
            <a:r>
              <a:rPr lang="fr-FR" sz="2800" dirty="0" smtClean="0">
                <a:solidFill>
                  <a:schemeClr val="tx1"/>
                </a:solidFill>
              </a:rPr>
              <a:t> horriblement lents</a:t>
            </a:r>
          </a:p>
        </p:txBody>
      </p:sp>
      <p:pic>
        <p:nvPicPr>
          <p:cNvPr id="15363" name="Picture 3"/>
          <p:cNvPicPr>
            <a:picLocks noChangeAspect="1" noChangeArrowheads="1"/>
          </p:cNvPicPr>
          <p:nvPr/>
        </p:nvPicPr>
        <p:blipFill>
          <a:blip r:embed="rId3" cstate="email">
            <a:lum bright="40000" contrast="40000"/>
          </a:blip>
          <a:srcRect/>
          <a:stretch>
            <a:fillRect/>
          </a:stretch>
        </p:blipFill>
        <p:spPr bwMode="auto">
          <a:xfrm>
            <a:off x="0" y="0"/>
            <a:ext cx="3995936" cy="2492896"/>
          </a:xfrm>
          <a:prstGeom prst="rect">
            <a:avLst/>
          </a:prstGeom>
          <a:noFill/>
          <a:ln w="9525">
            <a:noFill/>
            <a:miter lim="800000"/>
            <a:headEnd/>
            <a:tailEnd/>
          </a:ln>
        </p:spPr>
      </p:pic>
      <p:sp>
        <p:nvSpPr>
          <p:cNvPr id="5"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en-US" sz="1500" dirty="0" smtClean="0">
                <a:solidFill>
                  <a:srgbClr val="000000"/>
                </a:solidFill>
              </a:rPr>
              <a:t> Grade 9th Math problem </a:t>
            </a:r>
            <a:r>
              <a:rPr lang="fr-FR" sz="1500" dirty="0">
                <a:solidFill>
                  <a:srgbClr val="000000"/>
                </a:solidFill>
              </a:rPr>
              <a:t> », par </a:t>
            </a:r>
            <a:r>
              <a:rPr lang="fr-FR" sz="1500" dirty="0" err="1" smtClean="0">
                <a:solidFill>
                  <a:srgbClr val="000000"/>
                </a:solidFill>
              </a:rPr>
              <a:t>Arjin</a:t>
            </a:r>
            <a:r>
              <a:rPr lang="fr-FR" sz="1500" dirty="0" smtClean="0">
                <a:solidFill>
                  <a:srgbClr val="000000"/>
                </a:solidFill>
              </a:rPr>
              <a:t>,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a:t>
            </a:r>
            <a:r>
              <a:rPr lang="fr-FR" sz="1500" dirty="0" err="1" smtClean="0">
                <a:solidFill>
                  <a:srgbClr val="000000"/>
                </a:solidFill>
              </a:rPr>
              <a:t>nd</a:t>
            </a:r>
            <a:r>
              <a:rPr lang="fr-FR" sz="1500" dirty="0" smtClean="0">
                <a:solidFill>
                  <a:srgbClr val="000000"/>
                </a:solidFill>
              </a:rPr>
              <a:t>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 http://www.flickr.com/photos/arjin/3271430123/ - </a:t>
            </a:r>
            <a:r>
              <a:rPr lang="fr-FR" sz="1100" dirty="0">
                <a:solidFill>
                  <a:srgbClr val="000000"/>
                </a:solidFill>
              </a:rPr>
              <a:t>http://</a:t>
            </a:r>
            <a:r>
              <a:rPr lang="fr-FR" sz="1100" dirty="0" smtClean="0">
                <a:solidFill>
                  <a:srgbClr val="000000"/>
                </a:solidFill>
              </a:rPr>
              <a:t>creativecommons.org/licenses/by-nd/2.0/deed.fr</a:t>
            </a:r>
            <a:endParaRPr lang="fr-FR" sz="1100" dirty="0">
              <a:solidFill>
                <a:srgbClr val="000000"/>
              </a:solidFill>
              <a:hlinkClick r:id="rId4"/>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Money</a:t>
            </a:r>
            <a:endParaRPr lang="fr-FR" dirty="0"/>
          </a:p>
        </p:txBody>
      </p:sp>
      <p:sp>
        <p:nvSpPr>
          <p:cNvPr id="3" name="Espace réservé du contenu 2"/>
          <p:cNvSpPr>
            <a:spLocks noGrp="1"/>
          </p:cNvSpPr>
          <p:nvPr>
            <p:ph idx="1"/>
          </p:nvPr>
        </p:nvSpPr>
        <p:spPr/>
        <p:txBody>
          <a:bodyPr/>
          <a:lstStyle/>
          <a:p>
            <a:endParaRPr lang="fr-FR"/>
          </a:p>
        </p:txBody>
      </p:sp>
      <p:pic>
        <p:nvPicPr>
          <p:cNvPr id="4098" name="Picture 2"/>
          <p:cNvPicPr>
            <a:picLocks noChangeAspect="1" noChangeArrowheads="1"/>
          </p:cNvPicPr>
          <p:nvPr/>
        </p:nvPicPr>
        <p:blipFill>
          <a:blip r:embed="rId3" cstate="email"/>
          <a:srcRect/>
          <a:stretch>
            <a:fillRect/>
          </a:stretch>
        </p:blipFill>
        <p:spPr bwMode="auto">
          <a:xfrm>
            <a:off x="0" y="0"/>
            <a:ext cx="9144000" cy="6858000"/>
          </a:xfrm>
          <a:prstGeom prst="rect">
            <a:avLst/>
          </a:prstGeom>
          <a:noFill/>
          <a:ln w="9525">
            <a:noFill/>
            <a:miter lim="800000"/>
            <a:headEnd/>
            <a:tailEnd/>
          </a:ln>
        </p:spPr>
      </p:pic>
      <p:sp>
        <p:nvSpPr>
          <p:cNvPr id="5"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en-US" sz="1500" dirty="0" smtClean="0">
                <a:solidFill>
                  <a:srgbClr val="000000"/>
                </a:solidFill>
              </a:rPr>
              <a:t>Money</a:t>
            </a:r>
            <a:r>
              <a:rPr lang="fr-FR" sz="1500" dirty="0">
                <a:solidFill>
                  <a:srgbClr val="000000"/>
                </a:solidFill>
              </a:rPr>
              <a:t> », par </a:t>
            </a:r>
            <a:r>
              <a:rPr lang="fr-FR" sz="1500" dirty="0" smtClean="0">
                <a:solidFill>
                  <a:srgbClr val="000000"/>
                </a:solidFill>
              </a:rPr>
              <a:t>Dave </a:t>
            </a:r>
            <a:r>
              <a:rPr lang="fr-FR" sz="1500" dirty="0" err="1" smtClean="0">
                <a:solidFill>
                  <a:srgbClr val="000000"/>
                </a:solidFill>
              </a:rPr>
              <a:t>Barger</a:t>
            </a:r>
            <a:r>
              <a:rPr lang="fr-FR" sz="1500" dirty="0" smtClean="0">
                <a:solidFill>
                  <a:srgbClr val="000000"/>
                </a:solidFill>
              </a:rPr>
              <a:t>,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a:t>
            </a:r>
            <a:r>
              <a:rPr lang="fr-FR" sz="1500" dirty="0" err="1" smtClean="0">
                <a:solidFill>
                  <a:srgbClr val="000000"/>
                </a:solidFill>
              </a:rPr>
              <a:t>nc</a:t>
            </a:r>
            <a:r>
              <a:rPr lang="fr-FR" sz="1500" dirty="0" smtClean="0">
                <a:solidFill>
                  <a:srgbClr val="000000"/>
                </a:solidFill>
              </a:rPr>
              <a:t>-sa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http://www.flickr.com/photos/lalunablanca/1058204843/ - </a:t>
            </a:r>
            <a:r>
              <a:rPr lang="fr-FR" sz="1100" dirty="0">
                <a:solidFill>
                  <a:srgbClr val="000000"/>
                </a:solidFill>
              </a:rPr>
              <a:t>http://</a:t>
            </a:r>
            <a:r>
              <a:rPr lang="fr-FR" sz="1100" dirty="0" smtClean="0">
                <a:solidFill>
                  <a:srgbClr val="000000"/>
                </a:solidFill>
              </a:rPr>
              <a:t>creativecommons.org/licenses/by-nc-sa/2.0/deed.fr</a:t>
            </a:r>
            <a:endParaRPr lang="fr-FR" sz="1100" dirty="0">
              <a:solidFill>
                <a:srgbClr val="000000"/>
              </a:solidFill>
              <a:hlinkClick r:id="rId4"/>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texte 2"/>
          <p:cNvSpPr>
            <a:spLocks noGrp="1"/>
          </p:cNvSpPr>
          <p:nvPr>
            <p:ph type="body" idx="1"/>
          </p:nvPr>
        </p:nvSpPr>
        <p:spPr/>
        <p:txBody>
          <a:bodyPr/>
          <a:lstStyle/>
          <a:p>
            <a:endParaRPr lang="fr-FR"/>
          </a:p>
        </p:txBody>
      </p:sp>
      <p:pic>
        <p:nvPicPr>
          <p:cNvPr id="16386" name="Picture 2"/>
          <p:cNvPicPr>
            <a:picLocks noChangeAspect="1" noChangeArrowheads="1"/>
          </p:cNvPicPr>
          <p:nvPr/>
        </p:nvPicPr>
        <p:blipFill>
          <a:blip r:embed="rId3" cstate="email"/>
          <a:srcRect/>
          <a:stretch>
            <a:fillRect/>
          </a:stretch>
        </p:blipFill>
        <p:spPr bwMode="auto">
          <a:xfrm>
            <a:off x="0" y="0"/>
            <a:ext cx="9144000" cy="6858000"/>
          </a:xfrm>
          <a:prstGeom prst="rect">
            <a:avLst/>
          </a:prstGeom>
          <a:noFill/>
          <a:ln w="9525">
            <a:noFill/>
            <a:miter lim="800000"/>
            <a:headEnd/>
            <a:tailEnd/>
          </a:ln>
        </p:spPr>
      </p:pic>
      <p:sp>
        <p:nvSpPr>
          <p:cNvPr id="5"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en-US" sz="1500" dirty="0" smtClean="0">
                <a:solidFill>
                  <a:srgbClr val="000000"/>
                </a:solidFill>
              </a:rPr>
              <a:t> Suburban Construction </a:t>
            </a:r>
            <a:r>
              <a:rPr lang="fr-FR" sz="1500" dirty="0">
                <a:solidFill>
                  <a:srgbClr val="000000"/>
                </a:solidFill>
              </a:rPr>
              <a:t> », par </a:t>
            </a:r>
            <a:r>
              <a:rPr lang="fr-FR" sz="1500" dirty="0" smtClean="0">
                <a:solidFill>
                  <a:srgbClr val="000000"/>
                </a:solidFill>
              </a:rPr>
              <a:t>Tudor,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by-sa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http://www.flickr.com/photos/tudor/1188254856/ - </a:t>
            </a:r>
            <a:r>
              <a:rPr lang="fr-FR" sz="1100" dirty="0">
                <a:solidFill>
                  <a:srgbClr val="000000"/>
                </a:solidFill>
              </a:rPr>
              <a:t>http://</a:t>
            </a:r>
            <a:r>
              <a:rPr lang="fr-FR" sz="1100" dirty="0" smtClean="0">
                <a:solidFill>
                  <a:srgbClr val="000000"/>
                </a:solidFill>
              </a:rPr>
              <a:t>creativecommons.org/licenses/by-sa/2.0/deed.fr</a:t>
            </a:r>
            <a:endParaRPr lang="fr-FR" sz="1100" dirty="0">
              <a:solidFill>
                <a:srgbClr val="000000"/>
              </a:solidFill>
              <a:hlinkClick r:id="rId4"/>
            </a:endParaRPr>
          </a:p>
        </p:txBody>
      </p:sp>
      <p:sp>
        <p:nvSpPr>
          <p:cNvPr id="6" name="ZoneTexte 5"/>
          <p:cNvSpPr txBox="1"/>
          <p:nvPr/>
        </p:nvSpPr>
        <p:spPr>
          <a:xfrm>
            <a:off x="4644008" y="476672"/>
            <a:ext cx="4345933" cy="3416320"/>
          </a:xfrm>
          <a:prstGeom prst="rect">
            <a:avLst/>
          </a:prstGeom>
          <a:noFill/>
        </p:spPr>
        <p:txBody>
          <a:bodyPr wrap="none" rtlCol="0">
            <a:spAutoFit/>
          </a:bodyPr>
          <a:lstStyle/>
          <a:p>
            <a:r>
              <a:rPr lang="fr-FR" sz="3600" b="1" dirty="0" smtClean="0"/>
              <a:t>Outils</a:t>
            </a:r>
          </a:p>
          <a:p>
            <a:pPr>
              <a:buFont typeface="Arial" pitchFamily="34" charset="0"/>
              <a:buChar char="•"/>
            </a:pPr>
            <a:r>
              <a:rPr lang="fr-FR" sz="3600" b="1" dirty="0"/>
              <a:t> </a:t>
            </a:r>
            <a:r>
              <a:rPr lang="fr-FR" sz="3600" b="1" dirty="0" smtClean="0"/>
              <a:t>webpagetest.org</a:t>
            </a:r>
          </a:p>
          <a:p>
            <a:pPr>
              <a:buFont typeface="Arial" pitchFamily="34" charset="0"/>
              <a:buChar char="•"/>
            </a:pPr>
            <a:r>
              <a:rPr lang="fr-FR" sz="3600" b="1" dirty="0"/>
              <a:t> </a:t>
            </a:r>
            <a:r>
              <a:rPr lang="fr-FR" sz="3600" b="1" dirty="0" err="1" smtClean="0"/>
              <a:t>Firebug</a:t>
            </a:r>
            <a:endParaRPr lang="fr-FR" sz="3600" b="1" dirty="0"/>
          </a:p>
          <a:p>
            <a:pPr>
              <a:buFont typeface="Arial" pitchFamily="34" charset="0"/>
              <a:buChar char="•"/>
            </a:pPr>
            <a:r>
              <a:rPr lang="fr-FR" sz="3600" b="1" dirty="0" smtClean="0"/>
              <a:t> </a:t>
            </a:r>
            <a:r>
              <a:rPr lang="fr-FR" sz="3600" b="1" dirty="0" err="1" smtClean="0"/>
              <a:t>Yslow</a:t>
            </a:r>
            <a:r>
              <a:rPr lang="fr-FR" sz="3600" b="1" dirty="0" smtClean="0"/>
              <a:t> et Page Speed</a:t>
            </a:r>
          </a:p>
          <a:p>
            <a:pPr>
              <a:buFont typeface="Arial" pitchFamily="34" charset="0"/>
              <a:buChar char="•"/>
            </a:pPr>
            <a:r>
              <a:rPr lang="fr-FR" sz="3600" b="1" dirty="0"/>
              <a:t> </a:t>
            </a:r>
            <a:r>
              <a:rPr lang="fr-FR" sz="3600" b="1" dirty="0" err="1" smtClean="0"/>
              <a:t>Dynatrace</a:t>
            </a:r>
            <a:r>
              <a:rPr lang="fr-FR" sz="3600" b="1" dirty="0" smtClean="0"/>
              <a:t> Ajax</a:t>
            </a:r>
          </a:p>
          <a:p>
            <a:pPr>
              <a:buFont typeface="Arial" pitchFamily="34" charset="0"/>
              <a:buChar char="•"/>
            </a:pPr>
            <a:endParaRPr lang="fr-FR" sz="3600" b="1" dirty="0">
              <a:solidFill>
                <a:schemeClr val="bg1"/>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texte 2"/>
          <p:cNvSpPr>
            <a:spLocks noGrp="1"/>
          </p:cNvSpPr>
          <p:nvPr>
            <p:ph type="body" idx="1"/>
          </p:nvPr>
        </p:nvSpPr>
        <p:spPr/>
        <p:txBody>
          <a:bodyPr/>
          <a:lstStyle/>
          <a:p>
            <a:endParaRPr lang="fr-FR"/>
          </a:p>
        </p:txBody>
      </p:sp>
      <p:pic>
        <p:nvPicPr>
          <p:cNvPr id="17410" name="Picture 2"/>
          <p:cNvPicPr>
            <a:picLocks noChangeAspect="1" noChangeArrowheads="1"/>
          </p:cNvPicPr>
          <p:nvPr/>
        </p:nvPicPr>
        <p:blipFill>
          <a:blip r:embed="rId3" cstate="email"/>
          <a:srcRect l="11068"/>
          <a:stretch>
            <a:fillRect/>
          </a:stretch>
        </p:blipFill>
        <p:spPr bwMode="auto">
          <a:xfrm>
            <a:off x="0" y="0"/>
            <a:ext cx="9144000" cy="6858000"/>
          </a:xfrm>
          <a:prstGeom prst="rect">
            <a:avLst/>
          </a:prstGeom>
          <a:noFill/>
          <a:ln w="9525">
            <a:noFill/>
            <a:miter lim="800000"/>
            <a:headEnd/>
            <a:tailEnd/>
          </a:ln>
        </p:spPr>
      </p:pic>
      <p:sp>
        <p:nvSpPr>
          <p:cNvPr id="5" name="ZoneTexte 4"/>
          <p:cNvSpPr txBox="1"/>
          <p:nvPr/>
        </p:nvSpPr>
        <p:spPr>
          <a:xfrm>
            <a:off x="5004048" y="476672"/>
            <a:ext cx="3415487" cy="5139869"/>
          </a:xfrm>
          <a:prstGeom prst="rect">
            <a:avLst/>
          </a:prstGeom>
          <a:noFill/>
        </p:spPr>
        <p:txBody>
          <a:bodyPr wrap="none" rtlCol="0">
            <a:spAutoFit/>
          </a:bodyPr>
          <a:lstStyle/>
          <a:p>
            <a:r>
              <a:rPr lang="fr-FR" sz="3200" b="1" dirty="0" smtClean="0">
                <a:solidFill>
                  <a:schemeClr val="bg1"/>
                </a:solidFill>
              </a:rPr>
              <a:t>En FR :</a:t>
            </a:r>
          </a:p>
          <a:p>
            <a:pPr>
              <a:buFont typeface="Arial" pitchFamily="34" charset="0"/>
              <a:buChar char="•"/>
            </a:pPr>
            <a:r>
              <a:rPr lang="fr-FR" sz="3200" b="1" dirty="0" smtClean="0">
                <a:solidFill>
                  <a:schemeClr val="bg1"/>
                </a:solidFill>
              </a:rPr>
              <a:t> liste de diffusion</a:t>
            </a:r>
          </a:p>
          <a:p>
            <a:pPr>
              <a:buFont typeface="Arial" pitchFamily="34" charset="0"/>
              <a:buChar char="•"/>
            </a:pPr>
            <a:r>
              <a:rPr lang="fr-FR" sz="3200" b="1" dirty="0" smtClean="0">
                <a:solidFill>
                  <a:schemeClr val="bg1"/>
                </a:solidFill>
              </a:rPr>
              <a:t> perf </a:t>
            </a:r>
            <a:r>
              <a:rPr lang="fr-FR" sz="3200" b="1" dirty="0" err="1" smtClean="0">
                <a:solidFill>
                  <a:schemeClr val="bg1"/>
                </a:solidFill>
              </a:rPr>
              <a:t>planet</a:t>
            </a:r>
            <a:r>
              <a:rPr lang="fr-FR" sz="3200" b="1" dirty="0" smtClean="0">
                <a:solidFill>
                  <a:schemeClr val="bg1"/>
                </a:solidFill>
              </a:rPr>
              <a:t> </a:t>
            </a:r>
            <a:r>
              <a:rPr lang="fr-FR" sz="3200" b="1" dirty="0" err="1" smtClean="0">
                <a:solidFill>
                  <a:schemeClr val="bg1"/>
                </a:solidFill>
              </a:rPr>
              <a:t>fr</a:t>
            </a:r>
            <a:endParaRPr lang="fr-FR" sz="3200" b="1" dirty="0" smtClean="0">
              <a:solidFill>
                <a:schemeClr val="bg1"/>
              </a:solidFill>
            </a:endParaRPr>
          </a:p>
          <a:p>
            <a:pPr>
              <a:buFont typeface="Arial" pitchFamily="34" charset="0"/>
              <a:buChar char="•"/>
            </a:pPr>
            <a:r>
              <a:rPr lang="fr-FR" sz="3200" b="1" dirty="0" smtClean="0">
                <a:solidFill>
                  <a:schemeClr val="bg1"/>
                </a:solidFill>
              </a:rPr>
              <a:t> livre à venir </a:t>
            </a:r>
            <a:r>
              <a:rPr lang="fr-FR" sz="3200" b="1" dirty="0" smtClean="0">
                <a:solidFill>
                  <a:schemeClr val="bg1"/>
                </a:solidFill>
                <a:sym typeface="Wingdings" pitchFamily="2" charset="2"/>
              </a:rPr>
              <a:t> </a:t>
            </a:r>
          </a:p>
          <a:p>
            <a:endParaRPr lang="fr-FR" sz="3200" b="1" dirty="0">
              <a:solidFill>
                <a:schemeClr val="bg1"/>
              </a:solidFill>
            </a:endParaRPr>
          </a:p>
          <a:p>
            <a:pPr lvl="2"/>
            <a:r>
              <a:rPr lang="fr-FR" sz="3200" b="1" dirty="0" smtClean="0">
                <a:solidFill>
                  <a:schemeClr val="bg1"/>
                </a:solidFill>
              </a:rPr>
              <a:t>En EN :</a:t>
            </a:r>
          </a:p>
          <a:p>
            <a:pPr lvl="2">
              <a:buFont typeface="Arial" pitchFamily="34" charset="0"/>
              <a:buChar char="•"/>
            </a:pPr>
            <a:r>
              <a:rPr lang="fr-FR" sz="3200" b="1" dirty="0">
                <a:solidFill>
                  <a:schemeClr val="bg1"/>
                </a:solidFill>
              </a:rPr>
              <a:t> </a:t>
            </a:r>
            <a:r>
              <a:rPr lang="fr-FR" sz="3200" b="1" dirty="0" smtClean="0">
                <a:solidFill>
                  <a:schemeClr val="bg1"/>
                </a:solidFill>
              </a:rPr>
              <a:t>Yahoo! perf </a:t>
            </a:r>
          </a:p>
          <a:p>
            <a:pPr lvl="2">
              <a:buFont typeface="Arial" pitchFamily="34" charset="0"/>
              <a:buChar char="•"/>
            </a:pPr>
            <a:r>
              <a:rPr lang="fr-FR" sz="3200" b="1" dirty="0">
                <a:solidFill>
                  <a:schemeClr val="bg1"/>
                </a:solidFill>
              </a:rPr>
              <a:t> </a:t>
            </a:r>
            <a:r>
              <a:rPr lang="fr-FR" sz="3200" b="1" dirty="0" smtClean="0">
                <a:solidFill>
                  <a:schemeClr val="bg1"/>
                </a:solidFill>
              </a:rPr>
              <a:t>Google perf</a:t>
            </a:r>
          </a:p>
          <a:p>
            <a:pPr lvl="2">
              <a:buFont typeface="Arial" pitchFamily="34" charset="0"/>
              <a:buChar char="•"/>
            </a:pPr>
            <a:r>
              <a:rPr lang="fr-FR" sz="3200" b="1" dirty="0">
                <a:solidFill>
                  <a:schemeClr val="bg1"/>
                </a:solidFill>
              </a:rPr>
              <a:t> </a:t>
            </a:r>
            <a:r>
              <a:rPr lang="fr-FR" sz="3200" b="1" dirty="0" smtClean="0">
                <a:solidFill>
                  <a:schemeClr val="bg1"/>
                </a:solidFill>
              </a:rPr>
              <a:t>perf </a:t>
            </a:r>
            <a:r>
              <a:rPr lang="fr-FR" sz="3200" b="1" dirty="0" err="1" smtClean="0">
                <a:solidFill>
                  <a:schemeClr val="bg1"/>
                </a:solidFill>
              </a:rPr>
              <a:t>planet</a:t>
            </a:r>
            <a:endParaRPr lang="fr-FR" sz="3200" b="1" dirty="0" smtClean="0">
              <a:solidFill>
                <a:schemeClr val="bg1"/>
              </a:solidFill>
            </a:endParaRPr>
          </a:p>
          <a:p>
            <a:endParaRPr lang="fr-FR" sz="4000" b="1" dirty="0">
              <a:solidFill>
                <a:schemeClr val="bg1"/>
              </a:solidFill>
            </a:endParaRPr>
          </a:p>
        </p:txBody>
      </p:sp>
      <p:sp>
        <p:nvSpPr>
          <p:cNvPr id="6"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en-US" sz="1500" dirty="0" smtClean="0">
                <a:solidFill>
                  <a:srgbClr val="000000"/>
                </a:solidFill>
              </a:rPr>
              <a:t> </a:t>
            </a:r>
            <a:r>
              <a:rPr lang="en-US" sz="1500" dirty="0" err="1" smtClean="0">
                <a:solidFill>
                  <a:srgbClr val="000000"/>
                </a:solidFill>
              </a:rPr>
              <a:t>fahrenheit</a:t>
            </a:r>
            <a:r>
              <a:rPr lang="en-US" sz="1500" dirty="0" smtClean="0">
                <a:solidFill>
                  <a:srgbClr val="000000"/>
                </a:solidFill>
              </a:rPr>
              <a:t> burn</a:t>
            </a:r>
            <a:r>
              <a:rPr lang="fr-FR" sz="1500" dirty="0">
                <a:solidFill>
                  <a:srgbClr val="000000"/>
                </a:solidFill>
              </a:rPr>
              <a:t> », par </a:t>
            </a:r>
            <a:r>
              <a:rPr lang="fr-FR" sz="1500" dirty="0" smtClean="0">
                <a:solidFill>
                  <a:srgbClr val="000000"/>
                </a:solidFill>
              </a:rPr>
              <a:t>Michael Bina,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a:t>
            </a:r>
            <a:r>
              <a:rPr lang="fr-FR" sz="1500" dirty="0" err="1" smtClean="0">
                <a:solidFill>
                  <a:srgbClr val="000000"/>
                </a:solidFill>
              </a:rPr>
              <a:t>nc</a:t>
            </a:r>
            <a:r>
              <a:rPr lang="fr-FR" sz="1500" dirty="0" smtClean="0">
                <a:solidFill>
                  <a:srgbClr val="000000"/>
                </a:solidFill>
              </a:rPr>
              <a:t>-sa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 http://www.flickr.com/photos/mrtwism/40371169/ - </a:t>
            </a:r>
            <a:r>
              <a:rPr lang="fr-FR" sz="1100" dirty="0">
                <a:solidFill>
                  <a:srgbClr val="000000"/>
                </a:solidFill>
              </a:rPr>
              <a:t>http://</a:t>
            </a:r>
            <a:r>
              <a:rPr lang="fr-FR" sz="1100" dirty="0" smtClean="0">
                <a:solidFill>
                  <a:srgbClr val="000000"/>
                </a:solidFill>
              </a:rPr>
              <a:t>creativecommons.org/licenses/by-nc-sa/2.0/deed.fr</a:t>
            </a:r>
            <a:endParaRPr lang="fr-FR" sz="1100" dirty="0">
              <a:solidFill>
                <a:srgbClr val="000000"/>
              </a:solidFill>
              <a:hlinkClick r:id="rId4"/>
            </a:endParaRPr>
          </a:p>
        </p:txBody>
      </p:sp>
      <p:sp>
        <p:nvSpPr>
          <p:cNvPr id="7" name="Rectangle 6"/>
          <p:cNvSpPr/>
          <p:nvPr/>
        </p:nvSpPr>
        <p:spPr>
          <a:xfrm>
            <a:off x="1331640" y="5805264"/>
            <a:ext cx="7614592" cy="461665"/>
          </a:xfrm>
          <a:prstGeom prst="rect">
            <a:avLst/>
          </a:prstGeom>
        </p:spPr>
        <p:txBody>
          <a:bodyPr wrap="square">
            <a:spAutoFit/>
          </a:bodyPr>
          <a:lstStyle/>
          <a:p>
            <a:pPr algn="ctr"/>
            <a:r>
              <a:rPr lang="fr-FR" sz="2400" dirty="0" smtClean="0">
                <a:solidFill>
                  <a:schemeClr val="bg1"/>
                </a:solidFill>
              </a:rPr>
              <a:t>https://sites.google.com/a/survol.fr/webperf-user-group/</a:t>
            </a:r>
            <a:endParaRPr lang="fr-FR" sz="2400" dirty="0">
              <a:solidFill>
                <a:schemeClr val="bg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cstate="email"/>
          <a:srcRect/>
          <a:stretch>
            <a:fillRect/>
          </a:stretch>
        </p:blipFill>
        <p:spPr bwMode="auto">
          <a:xfrm>
            <a:off x="0" y="0"/>
            <a:ext cx="9144000" cy="6858000"/>
          </a:xfrm>
          <a:prstGeom prst="rect">
            <a:avLst/>
          </a:prstGeom>
          <a:noFill/>
          <a:ln w="9525">
            <a:noFill/>
            <a:miter lim="800000"/>
            <a:headEnd/>
            <a:tailEnd/>
          </a:ln>
        </p:spPr>
      </p:pic>
      <p:sp>
        <p:nvSpPr>
          <p:cNvPr id="62467" name="AutoShape 2"/>
          <p:cNvSpPr>
            <a:spLocks noChangeArrowheads="1"/>
          </p:cNvSpPr>
          <p:nvPr/>
        </p:nvSpPr>
        <p:spPr bwMode="auto">
          <a:xfrm>
            <a:off x="0" y="6368349"/>
            <a:ext cx="9144000" cy="489651"/>
          </a:xfrm>
          <a:prstGeom prst="roundRect">
            <a:avLst>
              <a:gd name="adj" fmla="val 292"/>
            </a:avLst>
          </a:prstGeom>
          <a:solidFill>
            <a:srgbClr val="FFFFFF">
              <a:alpha val="54901"/>
            </a:srgbClr>
          </a:solidFill>
          <a:ln w="9525">
            <a:noFill/>
            <a:round/>
            <a:headEnd/>
            <a:tailEnd/>
          </a:ln>
        </p:spPr>
        <p:txBody>
          <a:bodyPr lIns="81639" tIns="40820" rIns="81639" bIns="40820" anchor="ctr" anchorCtr="1"/>
          <a:lstStyle/>
          <a:p>
            <a:pPr algn="ctr">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 pos="8536446" algn="l"/>
              </a:tabLst>
            </a:pPr>
            <a:r>
              <a:rPr lang="fr-FR" sz="1400" dirty="0">
                <a:solidFill>
                  <a:srgbClr val="000000"/>
                </a:solidFill>
              </a:rPr>
              <a:t>«  </a:t>
            </a:r>
            <a:r>
              <a:rPr lang="en-US" sz="1400" dirty="0">
                <a:solidFill>
                  <a:srgbClr val="000000"/>
                </a:solidFill>
              </a:rPr>
              <a:t>late night discussion</a:t>
            </a:r>
            <a:r>
              <a:rPr lang="fr-FR" sz="1400" dirty="0">
                <a:solidFill>
                  <a:srgbClr val="000000"/>
                </a:solidFill>
              </a:rPr>
              <a:t>… », par Phil </a:t>
            </a:r>
            <a:r>
              <a:rPr lang="fr-FR" sz="1400" dirty="0" err="1">
                <a:solidFill>
                  <a:srgbClr val="000000"/>
                </a:solidFill>
              </a:rPr>
              <a:t>Hilfiker</a:t>
            </a:r>
            <a:r>
              <a:rPr lang="fr-FR" sz="1400" dirty="0">
                <a:solidFill>
                  <a:srgbClr val="000000"/>
                </a:solidFill>
              </a:rPr>
              <a:t>, sous licence </a:t>
            </a:r>
            <a:r>
              <a:rPr lang="fr-FR" sz="1400" dirty="0" err="1">
                <a:solidFill>
                  <a:srgbClr val="000000"/>
                </a:solidFill>
              </a:rPr>
              <a:t>Creative</a:t>
            </a:r>
            <a:r>
              <a:rPr lang="fr-FR" sz="1400" dirty="0">
                <a:solidFill>
                  <a:srgbClr val="000000"/>
                </a:solidFill>
              </a:rPr>
              <a:t> Commons by-</a:t>
            </a:r>
            <a:r>
              <a:rPr lang="fr-FR" sz="1400" dirty="0" err="1">
                <a:solidFill>
                  <a:srgbClr val="000000"/>
                </a:solidFill>
              </a:rPr>
              <a:t>nc</a:t>
            </a:r>
            <a:r>
              <a:rPr lang="fr-FR" sz="1400" dirty="0">
                <a:solidFill>
                  <a:srgbClr val="000000"/>
                </a:solidFill>
              </a:rPr>
              <a:t>-</a:t>
            </a:r>
            <a:r>
              <a:rPr lang="fr-FR" sz="1400" dirty="0" err="1">
                <a:solidFill>
                  <a:srgbClr val="000000"/>
                </a:solidFill>
              </a:rPr>
              <a:t>nd</a:t>
            </a:r>
            <a:r>
              <a:rPr lang="fr-FR" sz="1400" dirty="0">
                <a:solidFill>
                  <a:srgbClr val="000000"/>
                </a:solidFill>
              </a:rPr>
              <a:t> 2.0</a:t>
            </a:r>
            <a:r>
              <a:rPr lang="fr-FR" dirty="0">
                <a:solidFill>
                  <a:srgbClr val="000000"/>
                </a:solidFill>
              </a:rPr>
              <a:t/>
            </a:r>
            <a:br>
              <a:rPr lang="fr-FR" dirty="0">
                <a:solidFill>
                  <a:srgbClr val="000000"/>
                </a:solidFill>
              </a:rPr>
            </a:br>
            <a:r>
              <a:rPr lang="fr-FR" sz="1000" dirty="0">
                <a:solidFill>
                  <a:srgbClr val="000000"/>
                </a:solidFill>
              </a:rPr>
              <a:t>http://www.flickr.com/photos/hi-phi/64055296/ -  http://creativecommons.org/licenses/by-nc-nd/2.0/deed.fr</a:t>
            </a:r>
            <a:endParaRPr lang="fr-FR" sz="1000" dirty="0">
              <a:solidFill>
                <a:srgbClr val="000000"/>
              </a:solidFill>
              <a:hlinkClick r:id="rId3"/>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rayures.png"/>
          <p:cNvPicPr>
            <a:picLocks noChangeAspect="1"/>
          </p:cNvPicPr>
          <p:nvPr/>
        </p:nvPicPr>
        <p:blipFill>
          <a:blip r:embed="rId3" cstate="email"/>
          <a:srcRect/>
          <a:stretch>
            <a:fillRect/>
          </a:stretch>
        </p:blipFill>
        <p:spPr>
          <a:xfrm>
            <a:off x="1115616" y="4481297"/>
            <a:ext cx="2232248" cy="1972039"/>
          </a:xfrm>
          <a:prstGeom prst="rect">
            <a:avLst/>
          </a:prstGeom>
        </p:spPr>
      </p:pic>
      <p:pic>
        <p:nvPicPr>
          <p:cNvPr id="9" name="Image 8" descr="sqli-groupe.png"/>
          <p:cNvPicPr>
            <a:picLocks noChangeAspect="1"/>
          </p:cNvPicPr>
          <p:nvPr/>
        </p:nvPicPr>
        <p:blipFill>
          <a:blip r:embed="rId4" cstate="email"/>
          <a:stretch>
            <a:fillRect/>
          </a:stretch>
        </p:blipFill>
        <p:spPr>
          <a:xfrm>
            <a:off x="971600" y="1961017"/>
            <a:ext cx="2448272" cy="2448272"/>
          </a:xfrm>
          <a:prstGeom prst="rect">
            <a:avLst/>
          </a:prstGeom>
        </p:spPr>
      </p:pic>
      <p:sp>
        <p:nvSpPr>
          <p:cNvPr id="10" name="ZoneTexte 9"/>
          <p:cNvSpPr txBox="1"/>
          <p:nvPr/>
        </p:nvSpPr>
        <p:spPr>
          <a:xfrm>
            <a:off x="3851920" y="2276872"/>
            <a:ext cx="4790735" cy="1792798"/>
          </a:xfrm>
          <a:prstGeom prst="rect">
            <a:avLst/>
          </a:prstGeom>
          <a:noFill/>
        </p:spPr>
        <p:txBody>
          <a:bodyPr wrap="none" rtlCol="0">
            <a:spAutoFit/>
          </a:bodyPr>
          <a:lstStyle/>
          <a:p>
            <a:r>
              <a:rPr lang="fr-FR" dirty="0" smtClean="0"/>
              <a:t>Consultant Web</a:t>
            </a:r>
          </a:p>
          <a:p>
            <a:endParaRPr lang="fr-FR" sz="1050" dirty="0" smtClean="0"/>
          </a:p>
          <a:p>
            <a:r>
              <a:rPr lang="fr-FR" dirty="0" smtClean="0"/>
              <a:t>http://www.sqli.com/  –  edaspet@sqli.com</a:t>
            </a:r>
          </a:p>
          <a:p>
            <a:r>
              <a:rPr lang="fr-FR" dirty="0" smtClean="0"/>
              <a:t>Société de service en ingénierie informatique</a:t>
            </a:r>
          </a:p>
          <a:p>
            <a:endParaRPr lang="fr-FR" sz="1000" dirty="0" smtClean="0"/>
          </a:p>
          <a:p>
            <a:r>
              <a:rPr lang="fr-FR" dirty="0" smtClean="0"/>
              <a:t>Recrute ! experts, architectes, chefs de projet, …</a:t>
            </a:r>
            <a:br>
              <a:rPr lang="fr-FR" dirty="0" smtClean="0"/>
            </a:br>
            <a:r>
              <a:rPr lang="fr-FR" dirty="0" smtClean="0"/>
              <a:t>PHP, </a:t>
            </a:r>
            <a:r>
              <a:rPr lang="fr-FR" dirty="0" err="1" smtClean="0"/>
              <a:t>Magento</a:t>
            </a:r>
            <a:r>
              <a:rPr lang="fr-FR" dirty="0" smtClean="0"/>
              <a:t>, </a:t>
            </a:r>
            <a:r>
              <a:rPr lang="fr-FR" dirty="0" err="1" smtClean="0"/>
              <a:t>Symfony</a:t>
            </a:r>
            <a:r>
              <a:rPr lang="fr-FR" dirty="0" smtClean="0"/>
              <a:t>, Zend Framework</a:t>
            </a:r>
            <a:endParaRPr lang="fr-FR" dirty="0"/>
          </a:p>
        </p:txBody>
      </p:sp>
      <p:sp>
        <p:nvSpPr>
          <p:cNvPr id="12" name="ZoneTexte 11"/>
          <p:cNvSpPr txBox="1"/>
          <p:nvPr/>
        </p:nvSpPr>
        <p:spPr>
          <a:xfrm>
            <a:off x="3851920" y="4581128"/>
            <a:ext cx="4122026" cy="1800493"/>
          </a:xfrm>
          <a:prstGeom prst="rect">
            <a:avLst/>
          </a:prstGeom>
          <a:noFill/>
        </p:spPr>
        <p:txBody>
          <a:bodyPr wrap="none" rtlCol="0">
            <a:spAutoFit/>
          </a:bodyPr>
          <a:lstStyle/>
          <a:p>
            <a:r>
              <a:rPr lang="fr-FR" dirty="0" smtClean="0"/>
              <a:t>Auteur « PHP 5 avancé », éditions </a:t>
            </a:r>
            <a:r>
              <a:rPr lang="fr-FR" dirty="0" err="1" smtClean="0"/>
              <a:t>Eyrolles</a:t>
            </a:r>
            <a:endParaRPr lang="fr-FR" dirty="0" smtClean="0"/>
          </a:p>
          <a:p>
            <a:r>
              <a:rPr lang="fr-FR" dirty="0" smtClean="0"/>
              <a:t>Fondateur des conférences « Paris Web »</a:t>
            </a:r>
          </a:p>
          <a:p>
            <a:endParaRPr lang="fr-FR" sz="1050" dirty="0" smtClean="0"/>
          </a:p>
          <a:p>
            <a:r>
              <a:rPr lang="fr-FR" dirty="0" smtClean="0"/>
              <a:t>Groupe utilisateur </a:t>
            </a:r>
            <a:r>
              <a:rPr lang="fr-FR" dirty="0" err="1" smtClean="0"/>
              <a:t>webperf</a:t>
            </a:r>
            <a:r>
              <a:rPr lang="fr-FR" dirty="0" smtClean="0"/>
              <a:t> français</a:t>
            </a:r>
          </a:p>
          <a:p>
            <a:r>
              <a:rPr lang="fr-FR" dirty="0" smtClean="0"/>
              <a:t>Livre </a:t>
            </a:r>
            <a:r>
              <a:rPr lang="fr-FR" dirty="0" err="1" smtClean="0"/>
              <a:t>webperf</a:t>
            </a:r>
            <a:r>
              <a:rPr lang="fr-FR" dirty="0" smtClean="0"/>
              <a:t> en cours de rédaction</a:t>
            </a:r>
          </a:p>
          <a:p>
            <a:endParaRPr lang="fr-FR" sz="1050" dirty="0" smtClean="0"/>
          </a:p>
          <a:p>
            <a:r>
              <a:rPr lang="fr-FR" dirty="0" smtClean="0"/>
              <a:t>http://http://eric.daspet.name/ </a:t>
            </a:r>
          </a:p>
        </p:txBody>
      </p:sp>
      <p:pic>
        <p:nvPicPr>
          <p:cNvPr id="14" name="Image 13" descr="eric-daspet-thumb-143x143-11.jpg"/>
          <p:cNvPicPr>
            <a:picLocks noChangeAspect="1"/>
          </p:cNvPicPr>
          <p:nvPr/>
        </p:nvPicPr>
        <p:blipFill>
          <a:blip r:embed="rId5" cstate="email"/>
          <a:stretch>
            <a:fillRect/>
          </a:stretch>
        </p:blipFill>
        <p:spPr>
          <a:xfrm rot="21127011" flipH="1">
            <a:off x="1331640" y="188201"/>
            <a:ext cx="1944216" cy="1944216"/>
          </a:xfrm>
          <a:prstGeom prst="rect">
            <a:avLst/>
          </a:prstGeom>
        </p:spPr>
      </p:pic>
      <p:sp>
        <p:nvSpPr>
          <p:cNvPr id="15" name="ZoneTexte 14"/>
          <p:cNvSpPr txBox="1"/>
          <p:nvPr/>
        </p:nvSpPr>
        <p:spPr>
          <a:xfrm>
            <a:off x="3851920" y="980728"/>
            <a:ext cx="3515514" cy="807913"/>
          </a:xfrm>
          <a:prstGeom prst="rect">
            <a:avLst/>
          </a:prstGeom>
          <a:noFill/>
        </p:spPr>
        <p:txBody>
          <a:bodyPr wrap="none" rtlCol="0">
            <a:spAutoFit/>
          </a:bodyPr>
          <a:lstStyle/>
          <a:p>
            <a:endParaRPr lang="fr-FR" sz="1050" dirty="0" smtClean="0"/>
          </a:p>
          <a:p>
            <a:r>
              <a:rPr lang="fr-FR" dirty="0" smtClean="0"/>
              <a:t>PHP, Web, Performance, Innovation</a:t>
            </a:r>
            <a:br>
              <a:rPr lang="fr-FR" dirty="0" smtClean="0"/>
            </a:br>
            <a:r>
              <a:rPr lang="fr-FR" dirty="0" smtClean="0"/>
              <a:t>Qualité, Excellence technique</a:t>
            </a:r>
            <a:endParaRPr lang="fr-FR" dirty="0"/>
          </a:p>
        </p:txBody>
      </p:sp>
      <p:sp>
        <p:nvSpPr>
          <p:cNvPr id="17" name="Titre 16"/>
          <p:cNvSpPr>
            <a:spLocks noGrp="1"/>
          </p:cNvSpPr>
          <p:nvPr>
            <p:ph type="title" idx="4294967295"/>
          </p:nvPr>
        </p:nvSpPr>
        <p:spPr>
          <a:xfrm>
            <a:off x="539552" y="332656"/>
            <a:ext cx="8229600" cy="1143000"/>
          </a:xfrm>
        </p:spPr>
        <p:txBody>
          <a:bodyPr/>
          <a:lstStyle/>
          <a:p>
            <a:pPr rtl="0" eaLnBrk="1" latinLnBrk="0" hangingPunct="1"/>
            <a:r>
              <a:rPr lang="fr-FR" sz="2400" b="1" i="1" kern="1200" dirty="0" smtClean="0">
                <a:solidFill>
                  <a:schemeClr val="tx1"/>
                </a:solidFill>
                <a:latin typeface="Calibri"/>
                <a:ea typeface="+mn-ea"/>
                <a:cs typeface="+mn-cs"/>
              </a:rPr>
              <a:t>Éric </a:t>
            </a:r>
            <a:r>
              <a:rPr lang="fr-FR" sz="2400" b="1" i="1" kern="1200" dirty="0" err="1" smtClean="0">
                <a:solidFill>
                  <a:schemeClr val="tx1"/>
                </a:solidFill>
                <a:latin typeface="Calibri"/>
                <a:ea typeface="+mn-ea"/>
                <a:cs typeface="+mn-cs"/>
              </a:rPr>
              <a:t>Daspet</a:t>
            </a:r>
            <a:endParaRPr lang="fr-FR" sz="2400" b="1" i="1" kern="1200" dirty="0" smtClean="0">
              <a:solidFill>
                <a:schemeClr val="tx1"/>
              </a:solidFill>
              <a:latin typeface="Calibri"/>
              <a:ea typeface="+mn-ea"/>
              <a:cs typeface="+mn-cs"/>
            </a:endParaRPr>
          </a:p>
        </p:txBody>
      </p:sp>
      <p:sp>
        <p:nvSpPr>
          <p:cNvPr id="11" name="ZoneTexte 10"/>
          <p:cNvSpPr txBox="1"/>
          <p:nvPr/>
        </p:nvSpPr>
        <p:spPr>
          <a:xfrm>
            <a:off x="467544" y="6488668"/>
            <a:ext cx="7968785" cy="369332"/>
          </a:xfrm>
          <a:prstGeom prst="rect">
            <a:avLst/>
          </a:prstGeom>
          <a:noFill/>
        </p:spPr>
        <p:txBody>
          <a:bodyPr wrap="none" rtlCol="0">
            <a:spAutoFit/>
          </a:bodyPr>
          <a:lstStyle/>
          <a:p>
            <a:r>
              <a:rPr lang="fr-FR" dirty="0" smtClean="0"/>
              <a:t>http://www.slideshare.net/edaspet/performance-des-sites-web-latence-afup-2010</a:t>
            </a:r>
            <a:endParaRPr lang="fr-F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idx="4294967295"/>
          </p:nvPr>
        </p:nvSpPr>
        <p:spPr>
          <a:xfrm>
            <a:off x="0" y="274638"/>
            <a:ext cx="8229600" cy="1143000"/>
          </a:xfrm>
        </p:spPr>
        <p:txBody>
          <a:bodyPr/>
          <a:lstStyle/>
          <a:p>
            <a:r>
              <a:rPr lang="fr-FR" dirty="0" smtClean="0"/>
              <a:t>Clin d’</a:t>
            </a:r>
            <a:r>
              <a:rPr lang="fr-FR" dirty="0" err="1" smtClean="0"/>
              <a:t>oeil</a:t>
            </a:r>
            <a:endParaRPr lang="fr-FR" dirty="0"/>
          </a:p>
        </p:txBody>
      </p:sp>
      <p:pic>
        <p:nvPicPr>
          <p:cNvPr id="9218" name="Picture 2"/>
          <p:cNvPicPr>
            <a:picLocks noChangeAspect="1" noChangeArrowheads="1"/>
          </p:cNvPicPr>
          <p:nvPr/>
        </p:nvPicPr>
        <p:blipFill>
          <a:blip r:embed="rId3" cstate="email"/>
          <a:srcRect l="11111"/>
          <a:stretch>
            <a:fillRect/>
          </a:stretch>
        </p:blipFill>
        <p:spPr bwMode="auto">
          <a:xfrm>
            <a:off x="0" y="0"/>
            <a:ext cx="9144000" cy="6858000"/>
          </a:xfrm>
          <a:prstGeom prst="rect">
            <a:avLst/>
          </a:prstGeom>
          <a:noFill/>
          <a:ln w="9525">
            <a:noFill/>
            <a:miter lim="800000"/>
            <a:headEnd/>
            <a:tailEnd/>
          </a:ln>
        </p:spPr>
      </p:pic>
      <p:sp>
        <p:nvSpPr>
          <p:cNvPr id="6"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fr-FR" sz="1500" dirty="0" err="1" smtClean="0">
                <a:solidFill>
                  <a:srgbClr val="000000"/>
                </a:solidFill>
              </a:rPr>
              <a:t>eye</a:t>
            </a:r>
            <a:r>
              <a:rPr lang="fr-FR" sz="1500" dirty="0" smtClean="0">
                <a:solidFill>
                  <a:srgbClr val="000000"/>
                </a:solidFill>
              </a:rPr>
              <a:t>-open</a:t>
            </a:r>
            <a:r>
              <a:rPr lang="fr-FR" sz="1500" dirty="0">
                <a:solidFill>
                  <a:srgbClr val="000000"/>
                </a:solidFill>
              </a:rPr>
              <a:t> », par </a:t>
            </a:r>
            <a:r>
              <a:rPr lang="fr-FR" sz="1500" dirty="0" smtClean="0">
                <a:solidFill>
                  <a:srgbClr val="000000"/>
                </a:solidFill>
              </a:rPr>
              <a:t>Lee Ann Barker,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a:t>
            </a:r>
            <a:r>
              <a:rPr lang="fr-FR" sz="1500" dirty="0" err="1" smtClean="0">
                <a:solidFill>
                  <a:srgbClr val="000000"/>
                </a:solidFill>
              </a:rPr>
              <a:t>nc</a:t>
            </a:r>
            <a:r>
              <a:rPr lang="fr-FR" sz="1500" dirty="0" smtClean="0">
                <a:solidFill>
                  <a:srgbClr val="000000"/>
                </a:solidFill>
              </a:rPr>
              <a:t>-</a:t>
            </a:r>
            <a:r>
              <a:rPr lang="fr-FR" sz="1500" dirty="0" err="1" smtClean="0">
                <a:solidFill>
                  <a:srgbClr val="000000"/>
                </a:solidFill>
              </a:rPr>
              <a:t>nd</a:t>
            </a:r>
            <a:r>
              <a:rPr lang="fr-FR" sz="1500" dirty="0" smtClean="0">
                <a:solidFill>
                  <a:srgbClr val="000000"/>
                </a:solidFill>
              </a:rPr>
              <a:t>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http://www.flickr.com/photos/calico_13/419846038/ - </a:t>
            </a:r>
            <a:r>
              <a:rPr lang="fr-FR" sz="1100" dirty="0">
                <a:solidFill>
                  <a:srgbClr val="000000"/>
                </a:solidFill>
              </a:rPr>
              <a:t>http://</a:t>
            </a:r>
            <a:r>
              <a:rPr lang="fr-FR" sz="1100" dirty="0" smtClean="0">
                <a:solidFill>
                  <a:srgbClr val="000000"/>
                </a:solidFill>
              </a:rPr>
              <a:t>creativecommons.org/licenses/by-nc-nd/2.0/deed.fr</a:t>
            </a:r>
            <a:endParaRPr lang="fr-FR" sz="1100" dirty="0">
              <a:solidFill>
                <a:srgbClr val="000000"/>
              </a:solidFill>
              <a:hlinkClick r:id="rId4"/>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email"/>
          <a:srcRect/>
          <a:stretch>
            <a:fillRect/>
          </a:stretch>
        </p:blipFill>
        <p:spPr bwMode="auto">
          <a:xfrm>
            <a:off x="0" y="0"/>
            <a:ext cx="10287000" cy="6858000"/>
          </a:xfrm>
          <a:prstGeom prst="rect">
            <a:avLst/>
          </a:prstGeom>
          <a:noFill/>
          <a:ln w="9525">
            <a:noFill/>
            <a:miter lim="800000"/>
            <a:headEnd/>
            <a:tailEnd/>
          </a:ln>
        </p:spPr>
      </p:pic>
      <p:sp>
        <p:nvSpPr>
          <p:cNvPr id="3"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fr-FR" sz="1500" dirty="0" err="1" smtClean="0">
                <a:solidFill>
                  <a:srgbClr val="000000"/>
                </a:solidFill>
              </a:rPr>
              <a:t>eye</a:t>
            </a:r>
            <a:r>
              <a:rPr lang="fr-FR" sz="1500" dirty="0" smtClean="0">
                <a:solidFill>
                  <a:srgbClr val="000000"/>
                </a:solidFill>
              </a:rPr>
              <a:t>-</a:t>
            </a:r>
            <a:r>
              <a:rPr lang="fr-FR" sz="1500" dirty="0" err="1" smtClean="0">
                <a:solidFill>
                  <a:srgbClr val="000000"/>
                </a:solidFill>
              </a:rPr>
              <a:t>closed</a:t>
            </a:r>
            <a:r>
              <a:rPr lang="fr-FR" sz="1500" dirty="0" smtClean="0">
                <a:solidFill>
                  <a:srgbClr val="000000"/>
                </a:solidFill>
              </a:rPr>
              <a:t> 2</a:t>
            </a:r>
            <a:r>
              <a:rPr lang="fr-FR" sz="1500" dirty="0">
                <a:solidFill>
                  <a:srgbClr val="000000"/>
                </a:solidFill>
              </a:rPr>
              <a:t> », par </a:t>
            </a:r>
            <a:r>
              <a:rPr lang="fr-FR" sz="1500" dirty="0" smtClean="0">
                <a:solidFill>
                  <a:srgbClr val="000000"/>
                </a:solidFill>
              </a:rPr>
              <a:t>Lee Ann Barker,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a:t>
            </a:r>
            <a:r>
              <a:rPr lang="fr-FR" sz="1500" dirty="0" err="1" smtClean="0">
                <a:solidFill>
                  <a:srgbClr val="000000"/>
                </a:solidFill>
              </a:rPr>
              <a:t>nc</a:t>
            </a:r>
            <a:r>
              <a:rPr lang="fr-FR" sz="1500" dirty="0" smtClean="0">
                <a:solidFill>
                  <a:srgbClr val="000000"/>
                </a:solidFill>
              </a:rPr>
              <a:t>-</a:t>
            </a:r>
            <a:r>
              <a:rPr lang="fr-FR" sz="1500" dirty="0" err="1" smtClean="0">
                <a:solidFill>
                  <a:srgbClr val="000000"/>
                </a:solidFill>
              </a:rPr>
              <a:t>nd</a:t>
            </a:r>
            <a:r>
              <a:rPr lang="fr-FR" sz="1500" dirty="0" smtClean="0">
                <a:solidFill>
                  <a:srgbClr val="000000"/>
                </a:solidFill>
              </a:rPr>
              <a:t>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http://www.flickr.com/photos/calico_13/419383830/ - </a:t>
            </a:r>
            <a:r>
              <a:rPr lang="fr-FR" sz="1100" dirty="0">
                <a:solidFill>
                  <a:srgbClr val="000000"/>
                </a:solidFill>
              </a:rPr>
              <a:t>http://</a:t>
            </a:r>
            <a:r>
              <a:rPr lang="fr-FR" sz="1100" dirty="0" smtClean="0">
                <a:solidFill>
                  <a:srgbClr val="000000"/>
                </a:solidFill>
              </a:rPr>
              <a:t>creativecommons.org/licenses/by-nc-nd/2.0/deed.fr</a:t>
            </a:r>
            <a:endParaRPr lang="fr-FR" sz="1100" dirty="0">
              <a:solidFill>
                <a:srgbClr val="000000"/>
              </a:solidFill>
              <a:hlinkClick r:id="rId3"/>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idx="4294967295"/>
          </p:nvPr>
        </p:nvSpPr>
        <p:spPr>
          <a:xfrm>
            <a:off x="0" y="274638"/>
            <a:ext cx="8229600" cy="1143000"/>
          </a:xfrm>
        </p:spPr>
        <p:txBody>
          <a:bodyPr/>
          <a:lstStyle/>
          <a:p>
            <a:endParaRPr lang="fr-FR" dirty="0"/>
          </a:p>
        </p:txBody>
      </p:sp>
      <p:pic>
        <p:nvPicPr>
          <p:cNvPr id="9218" name="Picture 2"/>
          <p:cNvPicPr>
            <a:picLocks noChangeAspect="1" noChangeArrowheads="1"/>
          </p:cNvPicPr>
          <p:nvPr/>
        </p:nvPicPr>
        <p:blipFill>
          <a:blip r:embed="rId3" cstate="email"/>
          <a:srcRect l="11111"/>
          <a:stretch>
            <a:fillRect/>
          </a:stretch>
        </p:blipFill>
        <p:spPr bwMode="auto">
          <a:xfrm>
            <a:off x="0" y="0"/>
            <a:ext cx="9144000" cy="6858000"/>
          </a:xfrm>
          <a:prstGeom prst="rect">
            <a:avLst/>
          </a:prstGeom>
          <a:noFill/>
          <a:ln w="9525">
            <a:noFill/>
            <a:miter lim="800000"/>
            <a:headEnd/>
            <a:tailEnd/>
          </a:ln>
        </p:spPr>
      </p:pic>
      <p:sp>
        <p:nvSpPr>
          <p:cNvPr id="5"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fr-FR" sz="1500" dirty="0" err="1" smtClean="0">
                <a:solidFill>
                  <a:srgbClr val="000000"/>
                </a:solidFill>
              </a:rPr>
              <a:t>eye</a:t>
            </a:r>
            <a:r>
              <a:rPr lang="fr-FR" sz="1500" dirty="0" smtClean="0">
                <a:solidFill>
                  <a:srgbClr val="000000"/>
                </a:solidFill>
              </a:rPr>
              <a:t>-open</a:t>
            </a:r>
            <a:r>
              <a:rPr lang="fr-FR" sz="1500" dirty="0">
                <a:solidFill>
                  <a:srgbClr val="000000"/>
                </a:solidFill>
              </a:rPr>
              <a:t> », par </a:t>
            </a:r>
            <a:r>
              <a:rPr lang="fr-FR" sz="1500" dirty="0" smtClean="0">
                <a:solidFill>
                  <a:srgbClr val="000000"/>
                </a:solidFill>
              </a:rPr>
              <a:t>Lee Ann Barker,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a:t>
            </a:r>
            <a:r>
              <a:rPr lang="fr-FR" sz="1500" dirty="0" err="1" smtClean="0">
                <a:solidFill>
                  <a:srgbClr val="000000"/>
                </a:solidFill>
              </a:rPr>
              <a:t>nc</a:t>
            </a:r>
            <a:r>
              <a:rPr lang="fr-FR" sz="1500" dirty="0" smtClean="0">
                <a:solidFill>
                  <a:srgbClr val="000000"/>
                </a:solidFill>
              </a:rPr>
              <a:t>-</a:t>
            </a:r>
            <a:r>
              <a:rPr lang="fr-FR" sz="1500" dirty="0" err="1" smtClean="0">
                <a:solidFill>
                  <a:srgbClr val="000000"/>
                </a:solidFill>
              </a:rPr>
              <a:t>nd</a:t>
            </a:r>
            <a:r>
              <a:rPr lang="fr-FR" sz="1500" dirty="0" smtClean="0">
                <a:solidFill>
                  <a:srgbClr val="000000"/>
                </a:solidFill>
              </a:rPr>
              <a:t>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http://www.flickr.com/photos/calico_13/419846038/ - </a:t>
            </a:r>
            <a:r>
              <a:rPr lang="fr-FR" sz="1100" dirty="0">
                <a:solidFill>
                  <a:srgbClr val="000000"/>
                </a:solidFill>
              </a:rPr>
              <a:t>http://</a:t>
            </a:r>
            <a:r>
              <a:rPr lang="fr-FR" sz="1100" dirty="0" smtClean="0">
                <a:solidFill>
                  <a:srgbClr val="000000"/>
                </a:solidFill>
              </a:rPr>
              <a:t>creativecommons.org/licenses/by-nc-nd/2.0/deed.fr</a:t>
            </a:r>
            <a:endParaRPr lang="fr-FR" sz="1100" dirty="0">
              <a:solidFill>
                <a:srgbClr val="000000"/>
              </a:solidFill>
              <a:hlinkClick r:id="rId4"/>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Money</a:t>
            </a:r>
            <a:endParaRPr lang="fr-FR" dirty="0"/>
          </a:p>
        </p:txBody>
      </p:sp>
      <p:sp>
        <p:nvSpPr>
          <p:cNvPr id="3" name="Espace réservé du contenu 2"/>
          <p:cNvSpPr>
            <a:spLocks noGrp="1"/>
          </p:cNvSpPr>
          <p:nvPr>
            <p:ph idx="1"/>
          </p:nvPr>
        </p:nvSpPr>
        <p:spPr/>
        <p:txBody>
          <a:bodyPr/>
          <a:lstStyle/>
          <a:p>
            <a:endParaRPr lang="fr-FR"/>
          </a:p>
        </p:txBody>
      </p:sp>
      <p:pic>
        <p:nvPicPr>
          <p:cNvPr id="4098" name="Picture 2"/>
          <p:cNvPicPr>
            <a:picLocks noChangeAspect="1" noChangeArrowheads="1"/>
          </p:cNvPicPr>
          <p:nvPr/>
        </p:nvPicPr>
        <p:blipFill>
          <a:blip r:embed="rId3" cstate="email"/>
          <a:srcRect/>
          <a:stretch>
            <a:fillRect/>
          </a:stretch>
        </p:blipFill>
        <p:spPr bwMode="auto">
          <a:xfrm>
            <a:off x="0" y="0"/>
            <a:ext cx="9144000" cy="6858000"/>
          </a:xfrm>
          <a:prstGeom prst="rect">
            <a:avLst/>
          </a:prstGeom>
          <a:noFill/>
          <a:ln w="9525">
            <a:noFill/>
            <a:miter lim="800000"/>
            <a:headEnd/>
            <a:tailEnd/>
          </a:ln>
        </p:spPr>
      </p:pic>
      <p:sp>
        <p:nvSpPr>
          <p:cNvPr id="5" name="AutoShape 2"/>
          <p:cNvSpPr>
            <a:spLocks noChangeArrowheads="1"/>
          </p:cNvSpPr>
          <p:nvPr/>
        </p:nvSpPr>
        <p:spPr bwMode="auto">
          <a:xfrm>
            <a:off x="1" y="6318250"/>
            <a:ext cx="9144000" cy="539750"/>
          </a:xfrm>
          <a:prstGeom prst="roundRect">
            <a:avLst>
              <a:gd name="adj" fmla="val 292"/>
            </a:avLst>
          </a:prstGeom>
          <a:solidFill>
            <a:srgbClr val="CCCCCC">
              <a:alpha val="50195"/>
            </a:srgbClr>
          </a:solidFill>
          <a:ln w="9525">
            <a:noFill/>
            <a:round/>
            <a:headEnd/>
            <a:tailEnd/>
          </a:ln>
        </p:spPr>
        <p:txBody>
          <a:bodyPr lIns="90000" tIns="45000" rIns="90000" bIns="45000" anchor="ctr" anchorCtr="1"/>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fr-FR" sz="1500" dirty="0">
                <a:solidFill>
                  <a:srgbClr val="000000"/>
                </a:solidFill>
              </a:rPr>
              <a:t>« </a:t>
            </a:r>
            <a:r>
              <a:rPr lang="en-US" sz="1500" dirty="0" smtClean="0">
                <a:solidFill>
                  <a:srgbClr val="000000"/>
                </a:solidFill>
              </a:rPr>
              <a:t>Money</a:t>
            </a:r>
            <a:r>
              <a:rPr lang="fr-FR" sz="1500" dirty="0">
                <a:solidFill>
                  <a:srgbClr val="000000"/>
                </a:solidFill>
              </a:rPr>
              <a:t> », par </a:t>
            </a:r>
            <a:r>
              <a:rPr lang="fr-FR" sz="1500" dirty="0" smtClean="0">
                <a:solidFill>
                  <a:srgbClr val="000000"/>
                </a:solidFill>
              </a:rPr>
              <a:t>Dave </a:t>
            </a:r>
            <a:r>
              <a:rPr lang="fr-FR" sz="1500" dirty="0" err="1" smtClean="0">
                <a:solidFill>
                  <a:srgbClr val="000000"/>
                </a:solidFill>
              </a:rPr>
              <a:t>Barger</a:t>
            </a:r>
            <a:r>
              <a:rPr lang="fr-FR" sz="1500" dirty="0" smtClean="0">
                <a:solidFill>
                  <a:srgbClr val="000000"/>
                </a:solidFill>
              </a:rPr>
              <a:t>, </a:t>
            </a:r>
            <a:r>
              <a:rPr lang="fr-FR" sz="1500" dirty="0">
                <a:solidFill>
                  <a:srgbClr val="000000"/>
                </a:solidFill>
              </a:rPr>
              <a:t>sous licence </a:t>
            </a:r>
            <a:r>
              <a:rPr lang="fr-FR" sz="1500" dirty="0" err="1">
                <a:solidFill>
                  <a:srgbClr val="000000"/>
                </a:solidFill>
              </a:rPr>
              <a:t>Creative</a:t>
            </a:r>
            <a:r>
              <a:rPr lang="fr-FR" sz="1500" dirty="0">
                <a:solidFill>
                  <a:srgbClr val="000000"/>
                </a:solidFill>
              </a:rPr>
              <a:t> Commons </a:t>
            </a:r>
            <a:r>
              <a:rPr lang="fr-FR" sz="1500" dirty="0" smtClean="0">
                <a:solidFill>
                  <a:srgbClr val="000000"/>
                </a:solidFill>
              </a:rPr>
              <a:t>by-</a:t>
            </a:r>
            <a:r>
              <a:rPr lang="fr-FR" sz="1500" dirty="0" err="1" smtClean="0">
                <a:solidFill>
                  <a:srgbClr val="000000"/>
                </a:solidFill>
              </a:rPr>
              <a:t>nc</a:t>
            </a:r>
            <a:r>
              <a:rPr lang="fr-FR" sz="1500" dirty="0" smtClean="0">
                <a:solidFill>
                  <a:srgbClr val="000000"/>
                </a:solidFill>
              </a:rPr>
              <a:t>-sa </a:t>
            </a:r>
            <a:r>
              <a:rPr lang="fr-FR" sz="1500" dirty="0">
                <a:solidFill>
                  <a:srgbClr val="000000"/>
                </a:solidFill>
              </a:rPr>
              <a:t>2.0</a:t>
            </a:r>
            <a:r>
              <a:rPr lang="fr-FR" dirty="0">
                <a:solidFill>
                  <a:srgbClr val="000000"/>
                </a:solidFill>
              </a:rPr>
              <a:t/>
            </a:r>
            <a:br>
              <a:rPr lang="fr-FR" dirty="0">
                <a:solidFill>
                  <a:srgbClr val="000000"/>
                </a:solidFill>
              </a:rPr>
            </a:br>
            <a:r>
              <a:rPr lang="fr-FR" sz="1100" dirty="0" smtClean="0">
                <a:solidFill>
                  <a:srgbClr val="000000"/>
                </a:solidFill>
              </a:rPr>
              <a:t>http://www.flickr.com/photos/lalunablanca/1058204843/ - </a:t>
            </a:r>
            <a:r>
              <a:rPr lang="fr-FR" sz="1100" dirty="0">
                <a:solidFill>
                  <a:srgbClr val="000000"/>
                </a:solidFill>
              </a:rPr>
              <a:t>http://</a:t>
            </a:r>
            <a:r>
              <a:rPr lang="fr-FR" sz="1100" dirty="0" smtClean="0">
                <a:solidFill>
                  <a:srgbClr val="000000"/>
                </a:solidFill>
              </a:rPr>
              <a:t>creativecommons.org/licenses/by-nc-sa/2.0/deed.fr</a:t>
            </a:r>
            <a:endParaRPr lang="fr-FR" sz="1100" dirty="0">
              <a:solidFill>
                <a:srgbClr val="000000"/>
              </a:solidFill>
              <a:hlinkClick r:id="rId4"/>
            </a:endParaRPr>
          </a:p>
        </p:txBody>
      </p:sp>
      <p:pic>
        <p:nvPicPr>
          <p:cNvPr id="7" name="Picture 35"/>
          <p:cNvPicPr>
            <a:picLocks noChangeAspect="1" noChangeArrowheads="1"/>
          </p:cNvPicPr>
          <p:nvPr/>
        </p:nvPicPr>
        <p:blipFill>
          <a:blip r:embed="rId5" cstate="email"/>
          <a:srcRect/>
          <a:stretch>
            <a:fillRect/>
          </a:stretch>
        </p:blipFill>
        <p:spPr bwMode="auto">
          <a:xfrm>
            <a:off x="4211960" y="836712"/>
            <a:ext cx="160338" cy="160338"/>
          </a:xfrm>
          <a:prstGeom prst="rect">
            <a:avLst/>
          </a:prstGeom>
          <a:noFill/>
          <a:ln w="9525">
            <a:noFill/>
            <a:round/>
            <a:headEnd/>
            <a:tailEnd/>
          </a:ln>
          <a:effectLst/>
        </p:spPr>
      </p:pic>
      <p:pic>
        <p:nvPicPr>
          <p:cNvPr id="8" name="Picture 36"/>
          <p:cNvPicPr>
            <a:picLocks noChangeAspect="1" noChangeArrowheads="1"/>
          </p:cNvPicPr>
          <p:nvPr/>
        </p:nvPicPr>
        <p:blipFill>
          <a:blip r:embed="rId6" cstate="email"/>
          <a:srcRect/>
          <a:stretch>
            <a:fillRect/>
          </a:stretch>
        </p:blipFill>
        <p:spPr bwMode="auto">
          <a:xfrm>
            <a:off x="4194051" y="1124744"/>
            <a:ext cx="161925" cy="161925"/>
          </a:xfrm>
          <a:prstGeom prst="rect">
            <a:avLst/>
          </a:prstGeom>
          <a:noFill/>
          <a:ln w="9525">
            <a:noFill/>
            <a:round/>
            <a:headEnd/>
            <a:tailEnd/>
          </a:ln>
          <a:effectLst/>
        </p:spPr>
      </p:pic>
      <p:pic>
        <p:nvPicPr>
          <p:cNvPr id="9" name="Picture 37"/>
          <p:cNvPicPr>
            <a:picLocks noChangeAspect="1" noChangeArrowheads="1"/>
          </p:cNvPicPr>
          <p:nvPr/>
        </p:nvPicPr>
        <p:blipFill>
          <a:blip r:embed="rId7" cstate="email"/>
          <a:srcRect/>
          <a:stretch>
            <a:fillRect/>
          </a:stretch>
        </p:blipFill>
        <p:spPr bwMode="auto">
          <a:xfrm>
            <a:off x="4194051" y="1412776"/>
            <a:ext cx="161925" cy="161925"/>
          </a:xfrm>
          <a:prstGeom prst="rect">
            <a:avLst/>
          </a:prstGeom>
          <a:noFill/>
          <a:ln w="9525">
            <a:noFill/>
            <a:round/>
            <a:headEnd/>
            <a:tailEnd/>
          </a:ln>
          <a:effectLst/>
        </p:spPr>
      </p:pic>
      <p:pic>
        <p:nvPicPr>
          <p:cNvPr id="11" name="Picture 39"/>
          <p:cNvPicPr>
            <a:picLocks noChangeAspect="1" noChangeArrowheads="1"/>
          </p:cNvPicPr>
          <p:nvPr/>
        </p:nvPicPr>
        <p:blipFill>
          <a:blip r:embed="rId8" cstate="email"/>
          <a:srcRect/>
          <a:stretch>
            <a:fillRect/>
          </a:stretch>
        </p:blipFill>
        <p:spPr bwMode="auto">
          <a:xfrm>
            <a:off x="4194051" y="2042939"/>
            <a:ext cx="161925" cy="161925"/>
          </a:xfrm>
          <a:prstGeom prst="rect">
            <a:avLst/>
          </a:prstGeom>
          <a:noFill/>
          <a:ln w="9525">
            <a:noFill/>
            <a:round/>
            <a:headEnd/>
            <a:tailEnd/>
          </a:ln>
          <a:effectLst/>
        </p:spPr>
      </p:pic>
      <p:pic>
        <p:nvPicPr>
          <p:cNvPr id="12" name="Picture 38"/>
          <p:cNvPicPr>
            <a:picLocks noChangeAspect="1" noChangeArrowheads="1"/>
          </p:cNvPicPr>
          <p:nvPr/>
        </p:nvPicPr>
        <p:blipFill>
          <a:blip r:embed="rId9" cstate="email"/>
          <a:srcRect/>
          <a:stretch>
            <a:fillRect/>
          </a:stretch>
        </p:blipFill>
        <p:spPr bwMode="auto">
          <a:xfrm>
            <a:off x="4194051" y="1700808"/>
            <a:ext cx="161925" cy="161925"/>
          </a:xfrm>
          <a:prstGeom prst="rect">
            <a:avLst/>
          </a:prstGeom>
          <a:noFill/>
          <a:ln w="9525">
            <a:noFill/>
            <a:round/>
            <a:headEnd/>
            <a:tailEnd/>
          </a:ln>
          <a:effectLst/>
        </p:spPr>
      </p:pic>
      <p:sp>
        <p:nvSpPr>
          <p:cNvPr id="13" name="ZoneTexte 12"/>
          <p:cNvSpPr txBox="1"/>
          <p:nvPr/>
        </p:nvSpPr>
        <p:spPr>
          <a:xfrm>
            <a:off x="4355976" y="692696"/>
            <a:ext cx="4658904" cy="1877437"/>
          </a:xfrm>
          <a:prstGeom prst="rect">
            <a:avLst/>
          </a:prstGeom>
          <a:noFill/>
        </p:spPr>
        <p:txBody>
          <a:bodyPr wrap="none" rtlCol="0">
            <a:spAutoFit/>
          </a:bodyPr>
          <a:lstStyle/>
          <a:p>
            <a:r>
              <a:rPr lang="fr-FR" sz="2000" b="1" dirty="0" smtClean="0"/>
              <a:t>Latence +100ms  =&gt; ventes -1%</a:t>
            </a:r>
          </a:p>
          <a:p>
            <a:r>
              <a:rPr lang="fr-FR" sz="2000" b="1" dirty="0" smtClean="0"/>
              <a:t>Chargement +500ms =&gt; trafic -20%</a:t>
            </a:r>
          </a:p>
          <a:p>
            <a:r>
              <a:rPr lang="fr-FR" sz="2000" b="1" dirty="0" smtClean="0"/>
              <a:t>Chargement +400ms =&gt; abandon +5-9%</a:t>
            </a:r>
          </a:p>
          <a:p>
            <a:r>
              <a:rPr lang="fr-FR" sz="2000" b="1" dirty="0" smtClean="0"/>
              <a:t>Chargement +1s =&gt; revenu pub -2,8%</a:t>
            </a:r>
          </a:p>
          <a:p>
            <a:r>
              <a:rPr lang="fr-FR" sz="2000" b="1" dirty="0" smtClean="0"/>
              <a:t>Chargement -2,2s =&gt; transformation +15%</a:t>
            </a:r>
          </a:p>
          <a:p>
            <a:endParaRPr lang="fr-FR" sz="1600"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2"/>
          <p:cNvSpPr>
            <a:spLocks noGrp="1"/>
          </p:cNvSpPr>
          <p:nvPr>
            <p:ph type="ftr" idx="10"/>
          </p:nvPr>
        </p:nvSpPr>
        <p:spPr/>
        <p:txBody>
          <a:bodyPr/>
          <a:lstStyle/>
          <a:p>
            <a:r>
              <a:rPr lang="fr-FR"/>
              <a:t>Université du Système d'information 2010 – Performance des sites web – Éric Daspet, SQLI</a:t>
            </a:r>
          </a:p>
        </p:txBody>
      </p:sp>
      <p:sp>
        <p:nvSpPr>
          <p:cNvPr id="13313" name="Rectangle 1"/>
          <p:cNvSpPr>
            <a:spLocks noGrp="1" noChangeArrowheads="1"/>
          </p:cNvSpPr>
          <p:nvPr>
            <p:ph type="title"/>
          </p:nvPr>
        </p:nvSpPr>
        <p:spPr>
          <a:xfrm>
            <a:off x="2124075" y="0"/>
            <a:ext cx="7019925" cy="390525"/>
          </a:xfrm>
          <a:ln/>
        </p:spPr>
        <p:txBody>
          <a:bodyPr>
            <a:normAutofit fontScale="90000"/>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dirty="0" smtClean="0"/>
              <a:t>Front-end</a:t>
            </a:r>
            <a:endParaRPr lang="fr-FR" dirty="0"/>
          </a:p>
        </p:txBody>
      </p:sp>
      <p:pic>
        <p:nvPicPr>
          <p:cNvPr id="13314" name="Picture 2"/>
          <p:cNvPicPr>
            <a:picLocks noChangeAspect="1" noChangeArrowheads="1"/>
          </p:cNvPicPr>
          <p:nvPr/>
        </p:nvPicPr>
        <p:blipFill>
          <a:blip r:embed="rId3" cstate="email"/>
          <a:srcRect/>
          <a:stretch>
            <a:fillRect/>
          </a:stretch>
        </p:blipFill>
        <p:spPr bwMode="auto">
          <a:xfrm>
            <a:off x="-190500" y="-161925"/>
            <a:ext cx="9525000" cy="718185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551</TotalTime>
  <Words>1278</Words>
  <Application>Microsoft Office PowerPoint</Application>
  <PresentationFormat>Affichage à l'écran (4:3)</PresentationFormat>
  <Paragraphs>301</Paragraphs>
  <Slides>43</Slides>
  <Notes>37</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43</vt:i4>
      </vt:variant>
    </vt:vector>
  </HeadingPairs>
  <TitlesOfParts>
    <vt:vector size="48" baseType="lpstr">
      <vt:lpstr>Arial</vt:lpstr>
      <vt:lpstr>Calibri</vt:lpstr>
      <vt:lpstr>Angelina</vt:lpstr>
      <vt:lpstr>Wingdings</vt:lpstr>
      <vt:lpstr>Thème Office</vt:lpstr>
      <vt:lpstr>Performance des sites web parlons un peu de latence</vt:lpstr>
      <vt:lpstr>Éric Daspet</vt:lpstr>
      <vt:lpstr>Performance</vt:lpstr>
      <vt:lpstr>Money</vt:lpstr>
      <vt:lpstr>Clin d’oeil</vt:lpstr>
      <vt:lpstr>Diapositive 6</vt:lpstr>
      <vt:lpstr>Diapositive 7</vt:lpstr>
      <vt:lpstr>Money</vt:lpstr>
      <vt:lpstr>Front-end</vt:lpstr>
      <vt:lpstr>Front-end Back-end</vt:lpstr>
      <vt:lpstr>Pigeons</vt:lpstr>
      <vt:lpstr>Pertes de paquets</vt:lpstr>
      <vt:lpstr>Congestion</vt:lpstr>
      <vt:lpstr>Latence et ordonnancement</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Latence et ordonnancement</vt:lpstr>
      <vt:lpstr>Diapositive 27</vt:lpstr>
      <vt:lpstr>Diapositive 28</vt:lpstr>
      <vt:lpstr>Diapositive 29</vt:lpstr>
      <vt:lpstr>Diapositive 30</vt:lpstr>
      <vt:lpstr>Diapositive 31</vt:lpstr>
      <vt:lpstr>Diapositive 32</vt:lpstr>
      <vt:lpstr>Diapositive 33</vt:lpstr>
      <vt:lpstr>Diapositive 34</vt:lpstr>
      <vt:lpstr>Diapositive 35</vt:lpstr>
      <vt:lpstr>Contenus plus petits</vt:lpstr>
      <vt:lpstr>Accélérer le rendu</vt:lpstr>
      <vt:lpstr>Mais aussi</vt:lpstr>
      <vt:lpstr>Et bien sûr</vt:lpstr>
      <vt:lpstr>Diapositive 40</vt:lpstr>
      <vt:lpstr>Diapositive 41</vt:lpstr>
      <vt:lpstr>Diapositive 42</vt:lpstr>
      <vt:lpstr>Éric Daspet</vt:lpstr>
    </vt:vector>
  </TitlesOfParts>
  <Company>SQLI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Eric Daspet</dc:creator>
  <cp:lastModifiedBy>Eric Daspet</cp:lastModifiedBy>
  <cp:revision>19</cp:revision>
  <dcterms:created xsi:type="dcterms:W3CDTF">2010-11-08T12:58:22Z</dcterms:created>
  <dcterms:modified xsi:type="dcterms:W3CDTF">2010-11-10T11:07:13Z</dcterms:modified>
</cp:coreProperties>
</file>